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3"/>
  </p:notesMasterIdLst>
  <p:handoutMasterIdLst>
    <p:handoutMasterId r:id="rId44"/>
  </p:handoutMasterIdLst>
  <p:sldIdLst>
    <p:sldId id="257" r:id="rId2"/>
    <p:sldId id="277" r:id="rId3"/>
    <p:sldId id="326" r:id="rId4"/>
    <p:sldId id="292" r:id="rId5"/>
    <p:sldId id="282" r:id="rId6"/>
    <p:sldId id="337" r:id="rId7"/>
    <p:sldId id="293" r:id="rId8"/>
    <p:sldId id="310" r:id="rId9"/>
    <p:sldId id="327" r:id="rId10"/>
    <p:sldId id="285" r:id="rId11"/>
    <p:sldId id="328" r:id="rId12"/>
    <p:sldId id="290" r:id="rId13"/>
    <p:sldId id="324" r:id="rId14"/>
    <p:sldId id="325" r:id="rId15"/>
    <p:sldId id="283" r:id="rId16"/>
    <p:sldId id="303" r:id="rId17"/>
    <p:sldId id="306" r:id="rId18"/>
    <p:sldId id="289" r:id="rId19"/>
    <p:sldId id="307" r:id="rId20"/>
    <p:sldId id="308" r:id="rId21"/>
    <p:sldId id="309" r:id="rId22"/>
    <p:sldId id="322" r:id="rId23"/>
    <p:sldId id="294" r:id="rId24"/>
    <p:sldId id="331" r:id="rId25"/>
    <p:sldId id="295" r:id="rId26"/>
    <p:sldId id="296" r:id="rId27"/>
    <p:sldId id="297" r:id="rId28"/>
    <p:sldId id="299" r:id="rId29"/>
    <p:sldId id="333" r:id="rId30"/>
    <p:sldId id="334" r:id="rId31"/>
    <p:sldId id="335" r:id="rId32"/>
    <p:sldId id="336" r:id="rId33"/>
    <p:sldId id="332" r:id="rId34"/>
    <p:sldId id="300" r:id="rId35"/>
    <p:sldId id="301" r:id="rId36"/>
    <p:sldId id="315" r:id="rId37"/>
    <p:sldId id="316" r:id="rId38"/>
    <p:sldId id="317" r:id="rId39"/>
    <p:sldId id="318" r:id="rId40"/>
    <p:sldId id="320" r:id="rId41"/>
    <p:sldId id="274" r:id="rId42"/>
  </p:sldIdLst>
  <p:sldSz cx="12192000" cy="6858000"/>
  <p:notesSz cx="6858000" cy="9144000"/>
  <p:embeddedFontLst>
    <p:embeddedFont>
      <p:font typeface="Carnas Medium" panose="02000603000000020004" pitchFamily="50" charset="0"/>
      <p:regular r:id="rId45"/>
      <p:italic r:id="rId46"/>
    </p:embeddedFont>
    <p:embeddedFont>
      <p:font typeface="Carnas" panose="02000503000000020004" pitchFamily="50" charset="0"/>
      <p:regular r:id="rId47"/>
      <p:bold r:id="rId48"/>
      <p:italic r:id="rId49"/>
      <p:boldItalic r:id="rId50"/>
    </p:embeddedFont>
    <p:embeddedFont>
      <p:font typeface="Calibri" panose="020F0502020204030204" pitchFamily="34" charset="0"/>
      <p:regular r:id="rId51"/>
      <p:bold r:id="rId52"/>
      <p:italic r:id="rId53"/>
      <p:boldItalic r:id="rId54"/>
    </p:embeddedFont>
    <p:embeddedFont>
      <p:font typeface="Carnas Light" panose="02000503000000020004" pitchFamily="50" charset="0"/>
      <p:regular r:id="rId55"/>
      <p:italic r:id="rId56"/>
    </p:embeddedFont>
    <p:embeddedFont>
      <p:font typeface="Carnas ExtraLight" panose="02000503000000020004" pitchFamily="50" charset="0"/>
      <p:regular r:id="rId57"/>
      <p:italic r:id="rId58"/>
    </p:embeddedFont>
    <p:embeddedFont>
      <p:font typeface="Verdana" panose="020B0604030504040204" pitchFamily="34" charset="0"/>
      <p:regular r:id="rId59"/>
      <p:bold r:id="rId60"/>
      <p:italic r:id="rId61"/>
      <p:boldItalic r:id="rId62"/>
    </p:embeddedFont>
    <p:embeddedFont>
      <p:font typeface="Tahoma" panose="020B0604030504040204" pitchFamily="34" charset="0"/>
      <p:regular r:id="rId63"/>
      <p:bold r:id="rId6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E600"/>
    <a:srgbClr val="FFFF00"/>
    <a:srgbClr val="000000"/>
    <a:srgbClr val="FBFBFB"/>
    <a:srgbClr val="FFFF99"/>
    <a:srgbClr val="D5D5D5"/>
    <a:srgbClr val="4B4B4B"/>
    <a:srgbClr val="858585"/>
    <a:srgbClr val="C48300"/>
    <a:srgbClr val="39D68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088" autoAdjust="0"/>
    <p:restoredTop sz="94680" autoAdjust="0"/>
  </p:normalViewPr>
  <p:slideViewPr>
    <p:cSldViewPr snapToGrid="0">
      <p:cViewPr varScale="1">
        <p:scale>
          <a:sx n="71" d="100"/>
          <a:sy n="71" d="100"/>
        </p:scale>
        <p:origin x="270" y="6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4" d="100"/>
          <a:sy n="54" d="100"/>
        </p:scale>
        <p:origin x="2820"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font" Target="fonts/font19.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61"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font" Target="fonts/font18.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42FB7A-96E9-4B3F-A859-A9B27C058BD2}" type="datetimeFigureOut">
              <a:rPr lang="en-US" smtClean="0"/>
              <a:pPr/>
              <a:t>3/14/2017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C6C85FD-D8F4-4BC7-BD20-9093D8C598AB}" type="slidenum">
              <a:rPr lang="en-US" smtClean="0"/>
              <a:pPr/>
              <a:t>‹#›</a:t>
            </a:fld>
            <a:endParaRPr lang="en-US"/>
          </a:p>
        </p:txBody>
      </p:sp>
    </p:spTree>
    <p:extLst>
      <p:ext uri="{BB962C8B-B14F-4D97-AF65-F5344CB8AC3E}">
        <p14:creationId xmlns:p14="http://schemas.microsoft.com/office/powerpoint/2010/main" val="99180382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3A60C7-6199-4E5F-8DEA-773DC14004E0}" type="datetimeFigureOut">
              <a:rPr lang="en-US" smtClean="0"/>
              <a:pPr/>
              <a:t>3/14/2017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E841F7-761B-48A4-821B-C697B08C09D0}" type="slidenum">
              <a:rPr lang="en-US" smtClean="0"/>
              <a:pPr/>
              <a:t>‹#›</a:t>
            </a:fld>
            <a:endParaRPr lang="en-US"/>
          </a:p>
        </p:txBody>
      </p:sp>
    </p:spTree>
    <p:extLst>
      <p:ext uri="{BB962C8B-B14F-4D97-AF65-F5344CB8AC3E}">
        <p14:creationId xmlns:p14="http://schemas.microsoft.com/office/powerpoint/2010/main" val="1710161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angepaste indeling">
    <p:spTree>
      <p:nvGrpSpPr>
        <p:cNvPr id="1" name=""/>
        <p:cNvGrpSpPr/>
        <p:nvPr/>
      </p:nvGrpSpPr>
      <p:grpSpPr>
        <a:xfrm>
          <a:off x="0" y="0"/>
          <a:ext cx="0" cy="0"/>
          <a:chOff x="0" y="0"/>
          <a:chExt cx="0" cy="0"/>
        </a:xfrm>
      </p:grpSpPr>
      <p:sp>
        <p:nvSpPr>
          <p:cNvPr id="14" name="Content Placeholder 2"/>
          <p:cNvSpPr>
            <a:spLocks noGrp="1"/>
          </p:cNvSpPr>
          <p:nvPr>
            <p:ph sz="quarter" idx="19" hasCustomPrompt="1"/>
          </p:nvPr>
        </p:nvSpPr>
        <p:spPr>
          <a:xfrm>
            <a:off x="4500965" y="1531097"/>
            <a:ext cx="3192463" cy="347472"/>
          </a:xfrm>
          <a:prstGeom prst="rect">
            <a:avLst/>
          </a:prstGeom>
          <a:noFill/>
        </p:spPr>
        <p:txBody>
          <a:bodyPr anchor="ctr"/>
          <a:lstStyle>
            <a:lvl1pPr marL="0" indent="0" algn="ctr">
              <a:buNone/>
              <a:defRPr sz="1400" b="0" i="0">
                <a:solidFill>
                  <a:srgbClr val="4B4B4B"/>
                </a:solidFill>
                <a:latin typeface="Carnas Light"/>
                <a:cs typeface="Carnas Light"/>
              </a:defRPr>
            </a:lvl1pPr>
          </a:lstStyle>
          <a:p>
            <a:pPr lvl="0"/>
            <a:r>
              <a:rPr lang="en-US" dirty="0" smtClean="0"/>
              <a:t>TECHNOLOGY</a:t>
            </a:r>
            <a:endParaRPr lang="en-US" dirty="0"/>
          </a:p>
        </p:txBody>
      </p:sp>
      <p:sp>
        <p:nvSpPr>
          <p:cNvPr id="15" name="Title 10"/>
          <p:cNvSpPr>
            <a:spLocks noGrp="1"/>
          </p:cNvSpPr>
          <p:nvPr>
            <p:ph type="title" hasCustomPrompt="1"/>
          </p:nvPr>
        </p:nvSpPr>
        <p:spPr>
          <a:xfrm>
            <a:off x="0" y="2217600"/>
            <a:ext cx="12192000" cy="873418"/>
          </a:xfrm>
          <a:prstGeom prst="rect">
            <a:avLst/>
          </a:prstGeom>
        </p:spPr>
        <p:txBody>
          <a:bodyPr/>
          <a:lstStyle>
            <a:lvl1pPr algn="ctr">
              <a:defRPr sz="6000" b="0" i="0">
                <a:solidFill>
                  <a:srgbClr val="4B4B4B"/>
                </a:solidFill>
                <a:latin typeface="Carnas ExtraLight"/>
                <a:cs typeface="Carnas ExtraLight"/>
              </a:defRPr>
            </a:lvl1pPr>
          </a:lstStyle>
          <a:p>
            <a:r>
              <a:rPr lang="en-US" dirty="0" smtClean="0"/>
              <a:t>Click to edit presentation title</a:t>
            </a:r>
            <a:endParaRPr lang="en-US" dirty="0"/>
          </a:p>
        </p:txBody>
      </p:sp>
      <p:sp>
        <p:nvSpPr>
          <p:cNvPr id="16" name="Text Placeholder 13"/>
          <p:cNvSpPr>
            <a:spLocks noGrp="1"/>
          </p:cNvSpPr>
          <p:nvPr>
            <p:ph type="body" sz="quarter" idx="10" hasCustomPrompt="1"/>
          </p:nvPr>
        </p:nvSpPr>
        <p:spPr>
          <a:xfrm>
            <a:off x="0" y="3106800"/>
            <a:ext cx="12192000" cy="835025"/>
          </a:xfrm>
          <a:prstGeom prst="rect">
            <a:avLst/>
          </a:prstGeom>
        </p:spPr>
        <p:txBody>
          <a:bodyPr/>
          <a:lstStyle>
            <a:lvl1pPr marL="0" indent="0" algn="ctr">
              <a:buNone/>
              <a:defRPr b="0" i="0" baseline="0">
                <a:solidFill>
                  <a:srgbClr val="858585"/>
                </a:solidFill>
                <a:latin typeface="Carnas ExtraLight"/>
                <a:cs typeface="Carnas ExtraLight"/>
              </a:defRPr>
            </a:lvl1pPr>
          </a:lstStyle>
          <a:p>
            <a:pPr lvl="0"/>
            <a:r>
              <a:rPr lang="en-US" dirty="0" smtClean="0"/>
              <a:t>Supporting text &amp; date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parator Slide / Chapter Name">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rgbClr val="FAE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842" y="6388989"/>
            <a:ext cx="1408176" cy="337591"/>
          </a:xfrm>
          <a:prstGeom prst="rect">
            <a:avLst/>
          </a:prstGeom>
        </p:spPr>
      </p:pic>
      <p:sp>
        <p:nvSpPr>
          <p:cNvPr id="6" name="Content Placeholder 2"/>
          <p:cNvSpPr>
            <a:spLocks noGrp="1"/>
          </p:cNvSpPr>
          <p:nvPr>
            <p:ph sz="quarter" idx="19" hasCustomPrompt="1"/>
          </p:nvPr>
        </p:nvSpPr>
        <p:spPr>
          <a:xfrm>
            <a:off x="4500965" y="1531097"/>
            <a:ext cx="3192463" cy="347472"/>
          </a:xfrm>
          <a:prstGeom prst="rect">
            <a:avLst/>
          </a:prstGeom>
          <a:noFill/>
        </p:spPr>
        <p:txBody>
          <a:bodyPr anchor="ctr"/>
          <a:lstStyle>
            <a:lvl1pPr marL="0" indent="0" algn="ctr">
              <a:buNone/>
              <a:defRPr sz="1400" b="0" i="0">
                <a:solidFill>
                  <a:srgbClr val="4B4B4B"/>
                </a:solidFill>
                <a:latin typeface="Carnas Light"/>
                <a:cs typeface="Carnas Light"/>
              </a:defRPr>
            </a:lvl1pPr>
          </a:lstStyle>
          <a:p>
            <a:pPr lvl="0"/>
            <a:r>
              <a:rPr lang="en-US" dirty="0" smtClean="0"/>
              <a:t>DIGITAL</a:t>
            </a:r>
            <a:endParaRPr lang="en-US" dirty="0"/>
          </a:p>
        </p:txBody>
      </p:sp>
      <p:sp>
        <p:nvSpPr>
          <p:cNvPr id="7" name="Title 10"/>
          <p:cNvSpPr>
            <a:spLocks noGrp="1"/>
          </p:cNvSpPr>
          <p:nvPr>
            <p:ph type="title" hasCustomPrompt="1"/>
          </p:nvPr>
        </p:nvSpPr>
        <p:spPr>
          <a:xfrm>
            <a:off x="0" y="2217600"/>
            <a:ext cx="12192000" cy="873418"/>
          </a:xfrm>
          <a:prstGeom prst="rect">
            <a:avLst/>
          </a:prstGeom>
        </p:spPr>
        <p:txBody>
          <a:bodyPr/>
          <a:lstStyle>
            <a:lvl1pPr algn="ctr">
              <a:defRPr sz="6000" b="0" i="0">
                <a:solidFill>
                  <a:schemeClr val="bg1"/>
                </a:solidFill>
                <a:latin typeface="Carnas ExtraLight"/>
                <a:cs typeface="Carnas ExtraLight"/>
              </a:defRPr>
            </a:lvl1pPr>
          </a:lstStyle>
          <a:p>
            <a:r>
              <a:rPr lang="en-US" dirty="0" smtClean="0"/>
              <a:t>Click to edit presentation title</a:t>
            </a:r>
            <a:endParaRPr lang="en-US" dirty="0"/>
          </a:p>
        </p:txBody>
      </p:sp>
      <p:sp>
        <p:nvSpPr>
          <p:cNvPr id="8" name="Text Placeholder 13"/>
          <p:cNvSpPr>
            <a:spLocks noGrp="1"/>
          </p:cNvSpPr>
          <p:nvPr>
            <p:ph type="body" sz="quarter" idx="10" hasCustomPrompt="1"/>
          </p:nvPr>
        </p:nvSpPr>
        <p:spPr>
          <a:xfrm>
            <a:off x="0" y="3106800"/>
            <a:ext cx="12192000" cy="835025"/>
          </a:xfrm>
          <a:prstGeom prst="rect">
            <a:avLst/>
          </a:prstGeom>
        </p:spPr>
        <p:txBody>
          <a:bodyPr/>
          <a:lstStyle>
            <a:lvl1pPr marL="0" indent="0" algn="ctr">
              <a:buNone/>
              <a:defRPr b="0" i="0" baseline="0">
                <a:solidFill>
                  <a:schemeClr val="bg1"/>
                </a:solidFill>
                <a:latin typeface="Carnas ExtraLight"/>
                <a:cs typeface="Carnas ExtraLight"/>
              </a:defRPr>
            </a:lvl1pPr>
          </a:lstStyle>
          <a:p>
            <a:pPr lvl="0"/>
            <a:r>
              <a:rPr lang="en-US" dirty="0" smtClean="0"/>
              <a:t>Supporting text &amp; date</a:t>
            </a:r>
          </a:p>
        </p:txBody>
      </p:sp>
    </p:spTree>
    <p:extLst>
      <p:ext uri="{BB962C8B-B14F-4D97-AF65-F5344CB8AC3E}">
        <p14:creationId xmlns:p14="http://schemas.microsoft.com/office/powerpoint/2010/main" val="219285064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_Aangepaste indeling">
    <p:spTree>
      <p:nvGrpSpPr>
        <p:cNvPr id="1" name=""/>
        <p:cNvGrpSpPr/>
        <p:nvPr/>
      </p:nvGrpSpPr>
      <p:grpSpPr>
        <a:xfrm>
          <a:off x="0" y="0"/>
          <a:ext cx="0" cy="0"/>
          <a:chOff x="0" y="0"/>
          <a:chExt cx="0" cy="0"/>
        </a:xfrm>
      </p:grpSpPr>
      <p:sp>
        <p:nvSpPr>
          <p:cNvPr id="9" name="Rectangle 2"/>
          <p:cNvSpPr/>
          <p:nvPr userDrawn="1"/>
        </p:nvSpPr>
        <p:spPr>
          <a:xfrm>
            <a:off x="0" y="1"/>
            <a:ext cx="12192000" cy="6857999"/>
          </a:xfrm>
          <a:prstGeom prst="rect">
            <a:avLst/>
          </a:prstGeom>
          <a:solidFill>
            <a:srgbClr val="4B4B4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rnas"/>
              <a:cs typeface="Carnas"/>
            </a:endParaRPr>
          </a:p>
        </p:txBody>
      </p:sp>
      <p:pic>
        <p:nvPicPr>
          <p:cNvPr id="10"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9600" y="6390000"/>
            <a:ext cx="1408176" cy="337591"/>
          </a:xfrm>
          <a:prstGeom prst="rect">
            <a:avLst/>
          </a:prstGeom>
        </p:spPr>
      </p:pic>
      <p:sp>
        <p:nvSpPr>
          <p:cNvPr id="6" name="Content Placeholder 2"/>
          <p:cNvSpPr>
            <a:spLocks noGrp="1"/>
          </p:cNvSpPr>
          <p:nvPr>
            <p:ph sz="quarter" idx="19" hasCustomPrompt="1"/>
          </p:nvPr>
        </p:nvSpPr>
        <p:spPr>
          <a:xfrm>
            <a:off x="4500965" y="1531097"/>
            <a:ext cx="3192463" cy="347472"/>
          </a:xfrm>
          <a:prstGeom prst="rect">
            <a:avLst/>
          </a:prstGeom>
          <a:noFill/>
        </p:spPr>
        <p:txBody>
          <a:bodyPr anchor="ctr"/>
          <a:lstStyle>
            <a:lvl1pPr marL="0" indent="0" algn="ctr">
              <a:buNone/>
              <a:defRPr sz="1400" b="0" i="0">
                <a:solidFill>
                  <a:schemeClr val="bg1"/>
                </a:solidFill>
                <a:latin typeface="Carnas Light"/>
                <a:cs typeface="Carnas Light"/>
              </a:defRPr>
            </a:lvl1pPr>
          </a:lstStyle>
          <a:p>
            <a:pPr lvl="0"/>
            <a:r>
              <a:rPr lang="en-US" dirty="0" smtClean="0"/>
              <a:t>BUSINESS CONSULTING</a:t>
            </a:r>
            <a:endParaRPr lang="en-US" dirty="0"/>
          </a:p>
        </p:txBody>
      </p:sp>
      <p:sp>
        <p:nvSpPr>
          <p:cNvPr id="7" name="Title 10"/>
          <p:cNvSpPr>
            <a:spLocks noGrp="1"/>
          </p:cNvSpPr>
          <p:nvPr>
            <p:ph type="title" hasCustomPrompt="1"/>
          </p:nvPr>
        </p:nvSpPr>
        <p:spPr>
          <a:xfrm>
            <a:off x="0" y="2217600"/>
            <a:ext cx="12192000" cy="873418"/>
          </a:xfrm>
          <a:prstGeom prst="rect">
            <a:avLst/>
          </a:prstGeom>
        </p:spPr>
        <p:txBody>
          <a:bodyPr/>
          <a:lstStyle>
            <a:lvl1pPr algn="ctr">
              <a:defRPr sz="6000" b="0" i="0">
                <a:solidFill>
                  <a:schemeClr val="accent1"/>
                </a:solidFill>
                <a:latin typeface="Carnas ExtraLight"/>
                <a:cs typeface="Carnas ExtraLight"/>
              </a:defRPr>
            </a:lvl1pPr>
          </a:lstStyle>
          <a:p>
            <a:r>
              <a:rPr lang="en-US" dirty="0" smtClean="0"/>
              <a:t>Click to edit presentation title</a:t>
            </a:r>
            <a:endParaRPr lang="en-US" dirty="0"/>
          </a:p>
        </p:txBody>
      </p:sp>
      <p:sp>
        <p:nvSpPr>
          <p:cNvPr id="8" name="Text Placeholder 13"/>
          <p:cNvSpPr>
            <a:spLocks noGrp="1"/>
          </p:cNvSpPr>
          <p:nvPr>
            <p:ph type="body" sz="quarter" idx="10" hasCustomPrompt="1"/>
          </p:nvPr>
        </p:nvSpPr>
        <p:spPr>
          <a:xfrm>
            <a:off x="0" y="3106800"/>
            <a:ext cx="12192000" cy="835025"/>
          </a:xfrm>
          <a:prstGeom prst="rect">
            <a:avLst/>
          </a:prstGeom>
        </p:spPr>
        <p:txBody>
          <a:bodyPr/>
          <a:lstStyle>
            <a:lvl1pPr marL="0" indent="0" algn="ctr">
              <a:buNone/>
              <a:defRPr b="0" i="0" baseline="0">
                <a:solidFill>
                  <a:schemeClr val="accent1"/>
                </a:solidFill>
                <a:latin typeface="Carnas ExtraLight"/>
                <a:cs typeface="Carnas ExtraLight"/>
              </a:defRPr>
            </a:lvl1pPr>
          </a:lstStyle>
          <a:p>
            <a:pPr lvl="0"/>
            <a:r>
              <a:rPr lang="en-US" dirty="0" smtClean="0"/>
              <a:t>Supporting text &amp; date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Title 10"/>
          <p:cNvSpPr>
            <a:spLocks noGrp="1"/>
          </p:cNvSpPr>
          <p:nvPr>
            <p:ph type="title" hasCustomPrompt="1"/>
          </p:nvPr>
        </p:nvSpPr>
        <p:spPr>
          <a:xfrm>
            <a:off x="440635" y="1498722"/>
            <a:ext cx="10515600" cy="873418"/>
          </a:xfrm>
          <a:prstGeom prst="rect">
            <a:avLst/>
          </a:prstGeom>
        </p:spPr>
        <p:txBody>
          <a:bodyPr/>
          <a:lstStyle>
            <a:lvl1pPr>
              <a:defRPr sz="6000" b="0" i="0" baseline="0">
                <a:solidFill>
                  <a:srgbClr val="4B4B4B"/>
                </a:solidFill>
                <a:latin typeface="Carnas ExtraLight"/>
                <a:cs typeface="Carnas ExtraLight"/>
              </a:defRPr>
            </a:lvl1pPr>
          </a:lstStyle>
          <a:p>
            <a:r>
              <a:rPr lang="en-US" dirty="0" smtClean="0"/>
              <a:t>Click to edit chapter title</a:t>
            </a:r>
            <a:endParaRPr lang="en-US" dirty="0"/>
          </a:p>
        </p:txBody>
      </p:sp>
      <p:sp>
        <p:nvSpPr>
          <p:cNvPr id="14" name="Text Placeholder 13"/>
          <p:cNvSpPr>
            <a:spLocks noGrp="1"/>
          </p:cNvSpPr>
          <p:nvPr>
            <p:ph type="body" sz="quarter" idx="10" hasCustomPrompt="1"/>
          </p:nvPr>
        </p:nvSpPr>
        <p:spPr>
          <a:xfrm>
            <a:off x="439200" y="2385392"/>
            <a:ext cx="7986713" cy="835025"/>
          </a:xfrm>
          <a:prstGeom prst="rect">
            <a:avLst/>
          </a:prstGeom>
        </p:spPr>
        <p:txBody>
          <a:bodyPr/>
          <a:lstStyle>
            <a:lvl1pPr marL="0" indent="0">
              <a:buNone/>
              <a:defRPr b="0" i="0" baseline="0">
                <a:solidFill>
                  <a:srgbClr val="858585"/>
                </a:solidFill>
                <a:latin typeface="Carnas ExtraLight"/>
                <a:cs typeface="Carnas ExtraLight"/>
              </a:defRPr>
            </a:lvl1pPr>
          </a:lstStyle>
          <a:p>
            <a:pPr lvl="0"/>
            <a:r>
              <a:rPr lang="en-US" dirty="0" smtClean="0"/>
              <a:t>Supporting text &amp; date</a:t>
            </a:r>
          </a:p>
        </p:txBody>
      </p:sp>
      <p:sp>
        <p:nvSpPr>
          <p:cNvPr id="5" name="Rectangle 4"/>
          <p:cNvSpPr/>
          <p:nvPr userDrawn="1"/>
        </p:nvSpPr>
        <p:spPr>
          <a:xfrm>
            <a:off x="331303" y="1498721"/>
            <a:ext cx="109331" cy="1463040"/>
          </a:xfrm>
          <a:prstGeom prst="rect">
            <a:avLst/>
          </a:prstGeom>
          <a:solidFill>
            <a:srgbClr val="FAE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0895575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21" name="Content Placeholder 37"/>
          <p:cNvSpPr>
            <a:spLocks noGrp="1"/>
          </p:cNvSpPr>
          <p:nvPr>
            <p:ph sz="quarter" idx="26" hasCustomPrompt="1"/>
          </p:nvPr>
        </p:nvSpPr>
        <p:spPr>
          <a:xfrm>
            <a:off x="538458" y="14976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smtClean="0"/>
              <a:t>1</a:t>
            </a:r>
            <a:endParaRPr lang="en-US" dirty="0"/>
          </a:p>
        </p:txBody>
      </p:sp>
      <p:sp>
        <p:nvSpPr>
          <p:cNvPr id="38" name="Content Placeholder 37"/>
          <p:cNvSpPr>
            <a:spLocks noGrp="1"/>
          </p:cNvSpPr>
          <p:nvPr>
            <p:ph sz="quarter" idx="13" hasCustomPrompt="1"/>
          </p:nvPr>
        </p:nvSpPr>
        <p:spPr>
          <a:xfrm>
            <a:off x="981144" y="1497013"/>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smtClean="0"/>
              <a:t>Topic - 1</a:t>
            </a:r>
            <a:endParaRPr lang="en-US" dirty="0"/>
          </a:p>
        </p:txBody>
      </p:sp>
      <p:sp>
        <p:nvSpPr>
          <p:cNvPr id="40" name="Content Placeholder 37"/>
          <p:cNvSpPr>
            <a:spLocks noGrp="1"/>
          </p:cNvSpPr>
          <p:nvPr>
            <p:ph sz="quarter" idx="15" hasCustomPrompt="1"/>
          </p:nvPr>
        </p:nvSpPr>
        <p:spPr>
          <a:xfrm>
            <a:off x="981144" y="2078908"/>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smtClean="0"/>
              <a:t>Topic - 2</a:t>
            </a:r>
            <a:endParaRPr lang="en-US" dirty="0"/>
          </a:p>
        </p:txBody>
      </p:sp>
      <p:sp>
        <p:nvSpPr>
          <p:cNvPr id="42" name="Content Placeholder 37"/>
          <p:cNvSpPr>
            <a:spLocks noGrp="1"/>
          </p:cNvSpPr>
          <p:nvPr>
            <p:ph sz="quarter" idx="17" hasCustomPrompt="1"/>
          </p:nvPr>
        </p:nvSpPr>
        <p:spPr>
          <a:xfrm>
            <a:off x="981144" y="2660803"/>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smtClean="0"/>
              <a:t>Topic - 3</a:t>
            </a:r>
            <a:endParaRPr lang="en-US" dirty="0"/>
          </a:p>
        </p:txBody>
      </p:sp>
      <p:sp>
        <p:nvSpPr>
          <p:cNvPr id="44" name="Content Placeholder 37"/>
          <p:cNvSpPr>
            <a:spLocks noGrp="1"/>
          </p:cNvSpPr>
          <p:nvPr>
            <p:ph sz="quarter" idx="19" hasCustomPrompt="1"/>
          </p:nvPr>
        </p:nvSpPr>
        <p:spPr>
          <a:xfrm>
            <a:off x="981144" y="3242698"/>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smtClean="0"/>
              <a:t>Topic - 4</a:t>
            </a:r>
            <a:endParaRPr lang="en-US" dirty="0"/>
          </a:p>
        </p:txBody>
      </p:sp>
      <p:sp>
        <p:nvSpPr>
          <p:cNvPr id="46" name="Content Placeholder 37"/>
          <p:cNvSpPr>
            <a:spLocks noGrp="1"/>
          </p:cNvSpPr>
          <p:nvPr>
            <p:ph sz="quarter" idx="21" hasCustomPrompt="1"/>
          </p:nvPr>
        </p:nvSpPr>
        <p:spPr>
          <a:xfrm>
            <a:off x="981144" y="3824593"/>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smtClean="0"/>
              <a:t>Topic - 5</a:t>
            </a:r>
            <a:endParaRPr lang="en-US" dirty="0"/>
          </a:p>
        </p:txBody>
      </p:sp>
      <p:sp>
        <p:nvSpPr>
          <p:cNvPr id="48" name="Content Placeholder 37"/>
          <p:cNvSpPr>
            <a:spLocks noGrp="1"/>
          </p:cNvSpPr>
          <p:nvPr>
            <p:ph sz="quarter" idx="23" hasCustomPrompt="1"/>
          </p:nvPr>
        </p:nvSpPr>
        <p:spPr>
          <a:xfrm>
            <a:off x="981144" y="4406488"/>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smtClean="0"/>
              <a:t>Topic - 6</a:t>
            </a:r>
            <a:endParaRPr lang="en-US" dirty="0"/>
          </a:p>
        </p:txBody>
      </p:sp>
      <p:sp>
        <p:nvSpPr>
          <p:cNvPr id="50" name="Content Placeholder 37"/>
          <p:cNvSpPr>
            <a:spLocks noGrp="1"/>
          </p:cNvSpPr>
          <p:nvPr>
            <p:ph sz="quarter" idx="25" hasCustomPrompt="1"/>
          </p:nvPr>
        </p:nvSpPr>
        <p:spPr>
          <a:xfrm>
            <a:off x="981144" y="4988383"/>
            <a:ext cx="4462462" cy="393192"/>
          </a:xfrm>
          <a:prstGeom prst="rect">
            <a:avLst/>
          </a:prstGeom>
        </p:spPr>
        <p:txBody>
          <a:bodyPr anchor="ctr"/>
          <a:lstStyle>
            <a:lvl1pPr marL="0" indent="0">
              <a:buNone/>
              <a:defRPr sz="1400" b="0" i="0" baseline="0">
                <a:solidFill>
                  <a:srgbClr val="4B4B4B"/>
                </a:solidFill>
                <a:latin typeface="Carnas Medium"/>
                <a:cs typeface="Carnas Medium"/>
              </a:defRPr>
            </a:lvl1pPr>
          </a:lstStyle>
          <a:p>
            <a:pPr lvl="0"/>
            <a:r>
              <a:rPr lang="en-US" dirty="0" smtClean="0"/>
              <a:t>Topic - 7</a:t>
            </a:r>
            <a:endParaRPr lang="en-US" dirty="0"/>
          </a:p>
        </p:txBody>
      </p:sp>
      <p:sp>
        <p:nvSpPr>
          <p:cNvPr id="30" name="Content Placeholder 2"/>
          <p:cNvSpPr>
            <a:spLocks noGrp="1"/>
          </p:cNvSpPr>
          <p:nvPr>
            <p:ph sz="quarter" idx="10" hasCustomPrompt="1"/>
          </p:nvPr>
        </p:nvSpPr>
        <p:spPr>
          <a:xfrm>
            <a:off x="532800" y="199888"/>
            <a:ext cx="6788061" cy="418678"/>
          </a:xfrm>
          <a:prstGeom prst="rect">
            <a:avLst/>
          </a:prstGeom>
        </p:spPr>
        <p:txBody>
          <a:bodyPr lIns="0" rIns="0"/>
          <a:lstStyle>
            <a:lvl1pPr marL="0" indent="0">
              <a:buNone/>
              <a:defRPr sz="3200" b="0" i="0" baseline="0">
                <a:solidFill>
                  <a:srgbClr val="4B4B4B"/>
                </a:solidFill>
                <a:latin typeface="Carnas ExtraLight"/>
                <a:cs typeface="Carnas ExtraLight"/>
              </a:defRPr>
            </a:lvl1pPr>
          </a:lstStyle>
          <a:p>
            <a:pPr lvl="0"/>
            <a:r>
              <a:rPr lang="en-US" dirty="0" smtClean="0"/>
              <a:t>Agenda</a:t>
            </a:r>
            <a:endParaRPr lang="en-US" dirty="0"/>
          </a:p>
        </p:txBody>
      </p:sp>
      <p:sp>
        <p:nvSpPr>
          <p:cNvPr id="31" name="Content Placeholder 2"/>
          <p:cNvSpPr>
            <a:spLocks noGrp="1"/>
          </p:cNvSpPr>
          <p:nvPr>
            <p:ph sz="quarter" idx="11" hasCustomPrompt="1"/>
          </p:nvPr>
        </p:nvSpPr>
        <p:spPr>
          <a:xfrm>
            <a:off x="529200" y="640800"/>
            <a:ext cx="6788061" cy="340250"/>
          </a:xfrm>
          <a:prstGeom prst="rect">
            <a:avLst/>
          </a:prstGeom>
        </p:spPr>
        <p:txBody>
          <a:bodyPr lIns="0" rIns="0"/>
          <a:lstStyle>
            <a:lvl1pPr marL="0" indent="0">
              <a:spcBef>
                <a:spcPts val="400"/>
              </a:spcBef>
              <a:buNone/>
              <a:defRPr sz="1800" b="0" i="0" baseline="0">
                <a:solidFill>
                  <a:srgbClr val="858585"/>
                </a:solidFill>
                <a:latin typeface="Carnas ExtraLight"/>
                <a:cs typeface="Carnas ExtraLight"/>
              </a:defRPr>
            </a:lvl1pPr>
          </a:lstStyle>
          <a:p>
            <a:pPr lvl="0"/>
            <a:r>
              <a:rPr lang="en-US" dirty="0" smtClean="0"/>
              <a:t>Click to edit sub title</a:t>
            </a:r>
            <a:endParaRPr lang="en-US" dirty="0"/>
          </a:p>
        </p:txBody>
      </p:sp>
      <p:sp>
        <p:nvSpPr>
          <p:cNvPr id="32" name="Slide Number Placeholder 2"/>
          <p:cNvSpPr>
            <a:spLocks noGrp="1"/>
          </p:cNvSpPr>
          <p:nvPr>
            <p:ph type="sldNum" sz="quarter" idx="4"/>
          </p:nvPr>
        </p:nvSpPr>
        <p:spPr>
          <a:xfrm>
            <a:off x="529200" y="6356350"/>
            <a:ext cx="389682" cy="365125"/>
          </a:xfrm>
          <a:prstGeom prst="rect">
            <a:avLst/>
          </a:prstGeom>
        </p:spPr>
        <p:txBody>
          <a:bodyPr vert="horz" lIns="0" tIns="45720" rIns="91440" bIns="45720" rtlCol="0" anchor="ctr"/>
          <a:lstStyle>
            <a:lvl1pPr algn="l">
              <a:defRPr sz="1000" b="0" i="0">
                <a:solidFill>
                  <a:srgbClr val="4B4B4B"/>
                </a:solidFill>
                <a:latin typeface="Carnas Light"/>
                <a:cs typeface="Carnas Light"/>
              </a:defRPr>
            </a:lvl1pPr>
          </a:lstStyle>
          <a:p>
            <a:fld id="{7591F48A-A635-4EA2-8E7E-325C9425C81C}" type="slidenum">
              <a:rPr lang="en-US" smtClean="0"/>
              <a:pPr/>
              <a:t>‹#›</a:t>
            </a:fld>
            <a:endParaRPr lang="en-US" dirty="0"/>
          </a:p>
        </p:txBody>
      </p:sp>
      <p:sp>
        <p:nvSpPr>
          <p:cNvPr id="33" name="Footer Placeholder 1"/>
          <p:cNvSpPr>
            <a:spLocks noGrp="1"/>
          </p:cNvSpPr>
          <p:nvPr>
            <p:ph type="ftr" sz="quarter" idx="3"/>
          </p:nvPr>
        </p:nvSpPr>
        <p:spPr>
          <a:xfrm>
            <a:off x="940105" y="6356350"/>
            <a:ext cx="4114800" cy="365125"/>
          </a:xfrm>
          <a:prstGeom prst="rect">
            <a:avLst/>
          </a:prstGeom>
        </p:spPr>
        <p:txBody>
          <a:bodyPr vert="horz" lIns="0" tIns="45720" rIns="91440" bIns="45720" rtlCol="0" anchor="ctr"/>
          <a:lstStyle>
            <a:lvl1pPr algn="l">
              <a:defRPr sz="1000" b="0" i="0">
                <a:solidFill>
                  <a:srgbClr val="4B4B4B"/>
                </a:solidFill>
                <a:latin typeface="Carnas Light"/>
                <a:cs typeface="Carnas Light"/>
              </a:defRPr>
            </a:lvl1pPr>
          </a:lstStyle>
          <a:p>
            <a:endParaRPr lang="en-US" dirty="0"/>
          </a:p>
        </p:txBody>
      </p:sp>
      <p:sp>
        <p:nvSpPr>
          <p:cNvPr id="22" name="Content Placeholder 37"/>
          <p:cNvSpPr>
            <a:spLocks noGrp="1"/>
          </p:cNvSpPr>
          <p:nvPr>
            <p:ph sz="quarter" idx="27" hasCustomPrompt="1"/>
          </p:nvPr>
        </p:nvSpPr>
        <p:spPr>
          <a:xfrm>
            <a:off x="540000" y="20772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smtClean="0"/>
              <a:t>2</a:t>
            </a:r>
            <a:endParaRPr lang="en-US" dirty="0"/>
          </a:p>
        </p:txBody>
      </p:sp>
      <p:sp>
        <p:nvSpPr>
          <p:cNvPr id="23" name="Content Placeholder 37"/>
          <p:cNvSpPr>
            <a:spLocks noGrp="1"/>
          </p:cNvSpPr>
          <p:nvPr>
            <p:ph sz="quarter" idx="28" hasCustomPrompt="1"/>
          </p:nvPr>
        </p:nvSpPr>
        <p:spPr>
          <a:xfrm>
            <a:off x="540000" y="26604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smtClean="0"/>
              <a:t>3</a:t>
            </a:r>
            <a:endParaRPr lang="en-US" dirty="0"/>
          </a:p>
        </p:txBody>
      </p:sp>
      <p:sp>
        <p:nvSpPr>
          <p:cNvPr id="24" name="Content Placeholder 37"/>
          <p:cNvSpPr>
            <a:spLocks noGrp="1"/>
          </p:cNvSpPr>
          <p:nvPr>
            <p:ph sz="quarter" idx="29" hasCustomPrompt="1"/>
          </p:nvPr>
        </p:nvSpPr>
        <p:spPr>
          <a:xfrm>
            <a:off x="538458" y="32436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smtClean="0"/>
              <a:t>4</a:t>
            </a:r>
            <a:endParaRPr lang="en-US" dirty="0"/>
          </a:p>
        </p:txBody>
      </p:sp>
      <p:sp>
        <p:nvSpPr>
          <p:cNvPr id="25" name="Content Placeholder 37"/>
          <p:cNvSpPr>
            <a:spLocks noGrp="1"/>
          </p:cNvSpPr>
          <p:nvPr>
            <p:ph sz="quarter" idx="30" hasCustomPrompt="1"/>
          </p:nvPr>
        </p:nvSpPr>
        <p:spPr>
          <a:xfrm>
            <a:off x="540000" y="38232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smtClean="0"/>
              <a:t>5</a:t>
            </a:r>
            <a:endParaRPr lang="en-US" dirty="0"/>
          </a:p>
        </p:txBody>
      </p:sp>
      <p:sp>
        <p:nvSpPr>
          <p:cNvPr id="26" name="Content Placeholder 37"/>
          <p:cNvSpPr>
            <a:spLocks noGrp="1"/>
          </p:cNvSpPr>
          <p:nvPr>
            <p:ph sz="quarter" idx="31" hasCustomPrompt="1"/>
          </p:nvPr>
        </p:nvSpPr>
        <p:spPr>
          <a:xfrm>
            <a:off x="540000" y="44064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smtClean="0"/>
              <a:t>6</a:t>
            </a:r>
            <a:endParaRPr lang="en-US" dirty="0"/>
          </a:p>
        </p:txBody>
      </p:sp>
      <p:sp>
        <p:nvSpPr>
          <p:cNvPr id="27" name="Content Placeholder 37"/>
          <p:cNvSpPr>
            <a:spLocks noGrp="1"/>
          </p:cNvSpPr>
          <p:nvPr>
            <p:ph sz="quarter" idx="32" hasCustomPrompt="1"/>
          </p:nvPr>
        </p:nvSpPr>
        <p:spPr>
          <a:xfrm>
            <a:off x="540000" y="4989600"/>
            <a:ext cx="392400" cy="393192"/>
          </a:xfrm>
          <a:prstGeom prst="rect">
            <a:avLst/>
          </a:prstGeom>
          <a:solidFill>
            <a:srgbClr val="FAE600"/>
          </a:solidFill>
        </p:spPr>
        <p:txBody>
          <a:bodyPr anchor="ctr"/>
          <a:lstStyle>
            <a:lvl1pPr marL="0" indent="0" algn="ctr">
              <a:buNone/>
              <a:defRPr sz="1400" b="0" i="0" baseline="0">
                <a:solidFill>
                  <a:srgbClr val="4B4B4B"/>
                </a:solidFill>
                <a:latin typeface="Carnas Medium"/>
                <a:cs typeface="Carnas Medium"/>
              </a:defRPr>
            </a:lvl1pPr>
          </a:lstStyle>
          <a:p>
            <a:pPr lvl="0"/>
            <a:r>
              <a:rPr lang="en-US" dirty="0" smtClean="0"/>
              <a:t>7</a:t>
            </a:r>
            <a:endParaRPr lang="en-US" dirty="0"/>
          </a:p>
        </p:txBody>
      </p:sp>
    </p:spTree>
    <p:extLst>
      <p:ext uri="{BB962C8B-B14F-4D97-AF65-F5344CB8AC3E}">
        <p14:creationId xmlns:p14="http://schemas.microsoft.com/office/powerpoint/2010/main" val="82464384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ody Content Slide">
    <p:spTree>
      <p:nvGrpSpPr>
        <p:cNvPr id="1" name=""/>
        <p:cNvGrpSpPr/>
        <p:nvPr/>
      </p:nvGrpSpPr>
      <p:grpSpPr>
        <a:xfrm>
          <a:off x="0" y="0"/>
          <a:ext cx="0" cy="0"/>
          <a:chOff x="0" y="0"/>
          <a:chExt cx="0" cy="0"/>
        </a:xfrm>
      </p:grpSpPr>
      <p:sp>
        <p:nvSpPr>
          <p:cNvPr id="14" name="Content Placeholder 2"/>
          <p:cNvSpPr>
            <a:spLocks noGrp="1"/>
          </p:cNvSpPr>
          <p:nvPr>
            <p:ph sz="quarter" idx="10" hasCustomPrompt="1"/>
          </p:nvPr>
        </p:nvSpPr>
        <p:spPr>
          <a:xfrm>
            <a:off x="529200" y="199888"/>
            <a:ext cx="6788061" cy="418678"/>
          </a:xfrm>
          <a:prstGeom prst="rect">
            <a:avLst/>
          </a:prstGeom>
        </p:spPr>
        <p:txBody>
          <a:bodyPr lIns="0" rIns="0"/>
          <a:lstStyle>
            <a:lvl1pPr marL="228600" indent="-228600">
              <a:buNone/>
              <a:defRPr lang="en-US" sz="3200" b="0" i="0" baseline="0" dirty="0">
                <a:solidFill>
                  <a:srgbClr val="4B4B4B"/>
                </a:solidFill>
                <a:latin typeface="Carnas ExtraLight"/>
                <a:cs typeface="Carnas ExtraLight"/>
              </a:defRPr>
            </a:lvl1pPr>
          </a:lstStyle>
          <a:p>
            <a:pPr marL="0" lvl="0" indent="0"/>
            <a:r>
              <a:rPr lang="en-US" dirty="0" smtClean="0"/>
              <a:t>Click to edit page title</a:t>
            </a:r>
            <a:endParaRPr lang="en-US" dirty="0"/>
          </a:p>
        </p:txBody>
      </p:sp>
      <p:sp>
        <p:nvSpPr>
          <p:cNvPr id="15" name="Content Placeholder 2"/>
          <p:cNvSpPr>
            <a:spLocks noGrp="1"/>
          </p:cNvSpPr>
          <p:nvPr>
            <p:ph sz="quarter" idx="11" hasCustomPrompt="1"/>
          </p:nvPr>
        </p:nvSpPr>
        <p:spPr>
          <a:xfrm>
            <a:off x="529200" y="640800"/>
            <a:ext cx="6788061" cy="340250"/>
          </a:xfrm>
          <a:prstGeom prst="rect">
            <a:avLst/>
          </a:prstGeom>
        </p:spPr>
        <p:txBody>
          <a:bodyPr lIns="0" rIns="0"/>
          <a:lstStyle>
            <a:lvl1pPr marL="228600" indent="-228600">
              <a:buNone/>
              <a:defRPr lang="en-US" sz="1800" b="0" i="0" baseline="0" dirty="0">
                <a:solidFill>
                  <a:srgbClr val="858585"/>
                </a:solidFill>
                <a:latin typeface="Carnas ExtraLight"/>
                <a:cs typeface="Carnas ExtraLight"/>
              </a:defRPr>
            </a:lvl1pPr>
          </a:lstStyle>
          <a:p>
            <a:pPr marL="0" lvl="0" indent="0">
              <a:spcBef>
                <a:spcPts val="400"/>
              </a:spcBef>
            </a:pPr>
            <a:r>
              <a:rPr lang="en-US" dirty="0" smtClean="0"/>
              <a:t>Click to edit sub title</a:t>
            </a:r>
            <a:endParaRPr lang="en-US" dirty="0"/>
          </a:p>
        </p:txBody>
      </p:sp>
      <p:sp>
        <p:nvSpPr>
          <p:cNvPr id="16" name="Slide Number Placeholder 2"/>
          <p:cNvSpPr>
            <a:spLocks noGrp="1"/>
          </p:cNvSpPr>
          <p:nvPr>
            <p:ph type="sldNum" sz="quarter" idx="4"/>
          </p:nvPr>
        </p:nvSpPr>
        <p:spPr>
          <a:xfrm>
            <a:off x="529200" y="6356350"/>
            <a:ext cx="389682" cy="365125"/>
          </a:xfrm>
          <a:prstGeom prst="rect">
            <a:avLst/>
          </a:prstGeom>
        </p:spPr>
        <p:txBody>
          <a:bodyPr vert="horz" lIns="0" tIns="45720" rIns="91440" bIns="45720" rtlCol="0" anchor="ctr"/>
          <a:lstStyle>
            <a:lvl1pPr algn="l">
              <a:defRPr sz="1000" b="0" i="0">
                <a:solidFill>
                  <a:srgbClr val="4B4B4B"/>
                </a:solidFill>
                <a:latin typeface="Carnas Light"/>
                <a:cs typeface="Carnas Light"/>
              </a:defRPr>
            </a:lvl1pPr>
          </a:lstStyle>
          <a:p>
            <a:fld id="{7591F48A-A635-4EA2-8E7E-325C9425C81C}" type="slidenum">
              <a:rPr lang="en-US" smtClean="0"/>
              <a:pPr/>
              <a:t>‹#›</a:t>
            </a:fld>
            <a:endParaRPr lang="en-US" dirty="0"/>
          </a:p>
        </p:txBody>
      </p:sp>
      <p:sp>
        <p:nvSpPr>
          <p:cNvPr id="17" name="Footer Placeholder 1"/>
          <p:cNvSpPr>
            <a:spLocks noGrp="1"/>
          </p:cNvSpPr>
          <p:nvPr>
            <p:ph type="ftr" sz="quarter" idx="3"/>
          </p:nvPr>
        </p:nvSpPr>
        <p:spPr>
          <a:xfrm>
            <a:off x="940105" y="6356350"/>
            <a:ext cx="4114800" cy="365125"/>
          </a:xfrm>
          <a:prstGeom prst="rect">
            <a:avLst/>
          </a:prstGeom>
        </p:spPr>
        <p:txBody>
          <a:bodyPr vert="horz" lIns="0" tIns="45720" rIns="91440" bIns="45720" rtlCol="0" anchor="ctr"/>
          <a:lstStyle>
            <a:lvl1pPr algn="l">
              <a:defRPr sz="1000" b="0" i="0">
                <a:solidFill>
                  <a:srgbClr val="4B4B4B"/>
                </a:solidFill>
                <a:latin typeface="Carnas Light"/>
                <a:cs typeface="Carnas Light"/>
              </a:defRPr>
            </a:lvl1pPr>
          </a:lstStyle>
          <a:p>
            <a:endParaRPr lang="en-US" dirty="0"/>
          </a:p>
        </p:txBody>
      </p:sp>
      <p:sp>
        <p:nvSpPr>
          <p:cNvPr id="7" name="Text Placeholder 3"/>
          <p:cNvSpPr>
            <a:spLocks noGrp="1"/>
          </p:cNvSpPr>
          <p:nvPr>
            <p:ph type="body" sz="quarter" idx="12" hasCustomPrompt="1"/>
          </p:nvPr>
        </p:nvSpPr>
        <p:spPr>
          <a:xfrm>
            <a:off x="1572737" y="1536669"/>
            <a:ext cx="10189282" cy="4691094"/>
          </a:xfrm>
          <a:prstGeom prst="rect">
            <a:avLst/>
          </a:prstGeom>
        </p:spPr>
        <p:txBody>
          <a:bodyPr/>
          <a:lstStyle>
            <a:lvl1pPr>
              <a:buFont typeface="Wingdings" charset="2"/>
              <a:buChar char="§"/>
              <a:defRPr sz="1800" b="0" i="0">
                <a:solidFill>
                  <a:srgbClr val="4B4B4B"/>
                </a:solidFill>
                <a:latin typeface="Carnas Medium"/>
                <a:cs typeface="Carnas Medium"/>
              </a:defRPr>
            </a:lvl1pPr>
            <a:lvl2pPr marL="685800" indent="-228600">
              <a:buClr>
                <a:srgbClr val="424546"/>
              </a:buClr>
              <a:buSzPct val="80000"/>
              <a:buFont typeface="Wingdings" charset="2"/>
              <a:buChar char="§"/>
              <a:defRPr sz="1400" b="0" i="0">
                <a:solidFill>
                  <a:srgbClr val="4B4B4B"/>
                </a:solidFill>
                <a:latin typeface="Carnas Light"/>
                <a:cs typeface="Carnas Light"/>
              </a:defRPr>
            </a:lvl2pPr>
            <a:lvl3pPr marL="1143000" indent="-228600">
              <a:buSzPct val="80000"/>
              <a:buFont typeface="Wingdings" panose="05000000000000000000" pitchFamily="2" charset="2"/>
              <a:buChar char="§"/>
              <a:defRPr sz="1400" b="0" i="0">
                <a:solidFill>
                  <a:srgbClr val="858585"/>
                </a:solidFill>
                <a:latin typeface="Carnas Light"/>
                <a:cs typeface="Carnas Light"/>
              </a:defRPr>
            </a:lvl3pPr>
            <a:lvl4pPr>
              <a:defRPr sz="1400"/>
            </a:lvl4pPr>
            <a:lvl5pPr>
              <a:defRPr sz="1400"/>
            </a:lvl5pPr>
          </a:lstStyle>
          <a:p>
            <a:pPr lvl="0"/>
            <a:r>
              <a:rPr lang="en-US" dirty="0" smtClean="0"/>
              <a:t>Click to edit bullet text</a:t>
            </a:r>
          </a:p>
          <a:p>
            <a:pPr lvl="1"/>
            <a:r>
              <a:rPr lang="en-US" dirty="0" smtClean="0"/>
              <a:t>Second level bullet</a:t>
            </a:r>
          </a:p>
          <a:p>
            <a:pPr lvl="2"/>
            <a:r>
              <a:rPr lang="en-US" dirty="0" smtClean="0"/>
              <a:t>Third level bullet</a:t>
            </a:r>
          </a:p>
        </p:txBody>
      </p:sp>
    </p:spTree>
    <p:extLst>
      <p:ext uri="{BB962C8B-B14F-4D97-AF65-F5344CB8AC3E}">
        <p14:creationId xmlns:p14="http://schemas.microsoft.com/office/powerpoint/2010/main" val="1648806926"/>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3" name="Rectangle 2"/>
          <p:cNvSpPr/>
          <p:nvPr userDrawn="1"/>
        </p:nvSpPr>
        <p:spPr>
          <a:xfrm>
            <a:off x="0" y="1"/>
            <a:ext cx="12192000" cy="6857999"/>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rnas"/>
              <a:cs typeface="Carnas"/>
            </a:endParaRPr>
          </a:p>
        </p:txBody>
      </p:sp>
      <p:sp>
        <p:nvSpPr>
          <p:cNvPr id="12" name="Content Placeholder 11"/>
          <p:cNvSpPr>
            <a:spLocks noGrp="1"/>
          </p:cNvSpPr>
          <p:nvPr>
            <p:ph sz="quarter" idx="11" hasCustomPrompt="1"/>
          </p:nvPr>
        </p:nvSpPr>
        <p:spPr>
          <a:xfrm>
            <a:off x="538774" y="3564539"/>
            <a:ext cx="3949700" cy="2518810"/>
          </a:xfrm>
          <a:prstGeom prst="rect">
            <a:avLst/>
          </a:prstGeom>
        </p:spPr>
        <p:txBody>
          <a:bodyPr/>
          <a:lstStyle>
            <a:lvl1pPr marL="0" indent="0">
              <a:lnSpc>
                <a:spcPct val="100000"/>
              </a:lnSpc>
              <a:spcBef>
                <a:spcPts val="200"/>
              </a:spcBef>
              <a:buNone/>
              <a:defRPr sz="1200" b="0" i="0" baseline="0">
                <a:solidFill>
                  <a:schemeClr val="bg1"/>
                </a:solidFill>
                <a:latin typeface="Carnas Light"/>
                <a:cs typeface="Carnas Light"/>
              </a:defRPr>
            </a:lvl1pPr>
          </a:lstStyle>
          <a:p>
            <a:pPr lvl="0"/>
            <a:r>
              <a:rPr lang="en-US" dirty="0" smtClean="0"/>
              <a:t>For further information please contact:</a:t>
            </a:r>
          </a:p>
          <a:p>
            <a:pPr lvl="0"/>
            <a:endParaRPr lang="en-US" dirty="0" smtClean="0"/>
          </a:p>
          <a:p>
            <a:pPr lvl="0"/>
            <a:r>
              <a:rPr lang="en-US" dirty="0" smtClean="0"/>
              <a:t>Name</a:t>
            </a:r>
          </a:p>
          <a:p>
            <a:pPr lvl="0"/>
            <a:r>
              <a:rPr lang="en-US" dirty="0" smtClean="0"/>
              <a:t>Job Title </a:t>
            </a:r>
          </a:p>
          <a:p>
            <a:pPr lvl="0"/>
            <a:r>
              <a:rPr lang="en-US" dirty="0" smtClean="0"/>
              <a:t>Synechron </a:t>
            </a:r>
          </a:p>
          <a:p>
            <a:pPr lvl="0"/>
            <a:endParaRPr lang="en-US" dirty="0" smtClean="0"/>
          </a:p>
          <a:p>
            <a:pPr lvl="0"/>
            <a:r>
              <a:rPr lang="en-US" dirty="0" smtClean="0"/>
              <a:t>e:              first.last@synechron.com</a:t>
            </a:r>
          </a:p>
          <a:p>
            <a:pPr lvl="0"/>
            <a:r>
              <a:rPr lang="en-US" dirty="0" smtClean="0"/>
              <a:t>t:               +XX XXX XXXX</a:t>
            </a:r>
          </a:p>
          <a:p>
            <a:pPr lvl="0"/>
            <a:r>
              <a:rPr lang="en-US" dirty="0" smtClean="0"/>
              <a:t>m:             +XX XXX XXXX</a:t>
            </a:r>
          </a:p>
          <a:p>
            <a:pPr lvl="0"/>
            <a:endParaRPr lang="en-US" dirty="0" smtClean="0"/>
          </a:p>
          <a:p>
            <a:pPr lvl="0"/>
            <a:r>
              <a:rPr lang="en-US" dirty="0" smtClean="0"/>
              <a:t>Address Line 1 </a:t>
            </a:r>
          </a:p>
          <a:p>
            <a:pPr lvl="0"/>
            <a:r>
              <a:rPr lang="en-US" dirty="0" smtClean="0"/>
              <a:t>Address Line 1     </a:t>
            </a:r>
          </a:p>
          <a:p>
            <a:pPr lvl="0"/>
            <a:endParaRPr lang="en-US" dirty="0" smtClean="0"/>
          </a:p>
          <a:p>
            <a:pPr lvl="0"/>
            <a:endParaRPr lang="en-US" dirty="0"/>
          </a:p>
        </p:txBody>
      </p:sp>
      <p:sp>
        <p:nvSpPr>
          <p:cNvPr id="2" name="Title 1"/>
          <p:cNvSpPr>
            <a:spLocks noGrp="1"/>
          </p:cNvSpPr>
          <p:nvPr>
            <p:ph type="title" hasCustomPrompt="1"/>
          </p:nvPr>
        </p:nvSpPr>
        <p:spPr>
          <a:xfrm>
            <a:off x="538774" y="1637334"/>
            <a:ext cx="10515600" cy="1325563"/>
          </a:xfrm>
          <a:prstGeom prst="rect">
            <a:avLst/>
          </a:prstGeom>
        </p:spPr>
        <p:txBody>
          <a:bodyPr/>
          <a:lstStyle>
            <a:lvl1pPr>
              <a:defRPr sz="4800" b="0" i="0" baseline="0">
                <a:solidFill>
                  <a:schemeClr val="bg1"/>
                </a:solidFill>
                <a:latin typeface="Carnas ExtraLight"/>
                <a:cs typeface="Carnas ExtraLight"/>
              </a:defRPr>
            </a:lvl1pPr>
          </a:lstStyle>
          <a:p>
            <a:r>
              <a:rPr lang="en-US" dirty="0" smtClean="0"/>
              <a:t>Thank You</a:t>
            </a:r>
            <a:endParaRPr lang="en-US" dirty="0"/>
          </a:p>
        </p:txBody>
      </p:sp>
      <p:pic>
        <p:nvPicPr>
          <p:cNvPr id="6"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9600" y="6390000"/>
            <a:ext cx="1408176" cy="337591"/>
          </a:xfrm>
          <a:prstGeom prst="rect">
            <a:avLst/>
          </a:prstGeom>
        </p:spPr>
      </p:pic>
    </p:spTree>
    <p:extLst>
      <p:ext uri="{BB962C8B-B14F-4D97-AF65-F5344CB8AC3E}">
        <p14:creationId xmlns:p14="http://schemas.microsoft.com/office/powerpoint/2010/main" val="198298354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1" name="Slide Number Placeholder 2"/>
          <p:cNvSpPr>
            <a:spLocks noGrp="1"/>
          </p:cNvSpPr>
          <p:nvPr>
            <p:ph type="sldNum" sz="quarter" idx="4"/>
          </p:nvPr>
        </p:nvSpPr>
        <p:spPr>
          <a:xfrm>
            <a:off x="529200" y="6356350"/>
            <a:ext cx="389682" cy="365125"/>
          </a:xfrm>
          <a:prstGeom prst="rect">
            <a:avLst/>
          </a:prstGeom>
        </p:spPr>
        <p:txBody>
          <a:bodyPr vert="horz" lIns="0" tIns="45720" rIns="91440" bIns="45720" rtlCol="0" anchor="ctr"/>
          <a:lstStyle>
            <a:lvl1pPr marL="228600" indent="-228600" algn="l">
              <a:defRPr sz="1000" b="0" i="0">
                <a:solidFill>
                  <a:srgbClr val="858585"/>
                </a:solidFill>
                <a:latin typeface="Carnas Light"/>
                <a:cs typeface="Carnas Light"/>
              </a:defRPr>
            </a:lvl1pPr>
          </a:lstStyle>
          <a:p>
            <a:fld id="{7591F48A-A635-4EA2-8E7E-325C9425C81C}" type="slidenum">
              <a:rPr lang="en-US" smtClean="0"/>
              <a:pPr/>
              <a:t>‹#›</a:t>
            </a:fld>
            <a:endParaRPr lang="en-US" dirty="0"/>
          </a:p>
        </p:txBody>
      </p:sp>
      <p:sp>
        <p:nvSpPr>
          <p:cNvPr id="53" name="Footer Placeholder 1"/>
          <p:cNvSpPr>
            <a:spLocks noGrp="1"/>
          </p:cNvSpPr>
          <p:nvPr>
            <p:ph type="ftr" sz="quarter" idx="3"/>
          </p:nvPr>
        </p:nvSpPr>
        <p:spPr>
          <a:xfrm>
            <a:off x="940105" y="6356350"/>
            <a:ext cx="4114800" cy="365125"/>
          </a:xfrm>
          <a:prstGeom prst="rect">
            <a:avLst/>
          </a:prstGeom>
        </p:spPr>
        <p:txBody>
          <a:bodyPr vert="horz" lIns="0" tIns="45720" rIns="91440" bIns="45720" rtlCol="0" anchor="ctr"/>
          <a:lstStyle>
            <a:lvl1pPr algn="l">
              <a:defRPr sz="1000" b="0" i="0">
                <a:solidFill>
                  <a:srgbClr val="858585"/>
                </a:solidFill>
                <a:latin typeface="Carnas Light"/>
                <a:cs typeface="Carnas Light"/>
              </a:defRPr>
            </a:lvl1pPr>
          </a:lstStyle>
          <a:p>
            <a:endParaRPr lang="en-US" dirty="0"/>
          </a:p>
        </p:txBody>
      </p:sp>
      <p:pic>
        <p:nvPicPr>
          <p:cNvPr id="38" name="Picture 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390299" y="6389596"/>
            <a:ext cx="1405719" cy="336966"/>
          </a:xfrm>
          <a:prstGeom prst="rect">
            <a:avLst/>
          </a:prstGeom>
        </p:spPr>
      </p:pic>
    </p:spTree>
    <p:extLst>
      <p:ext uri="{BB962C8B-B14F-4D97-AF65-F5344CB8AC3E}">
        <p14:creationId xmlns:p14="http://schemas.microsoft.com/office/powerpoint/2010/main" val="3242522062"/>
      </p:ext>
    </p:extLst>
  </p:cSld>
  <p:clrMap bg1="lt1" tx1="dk1" bg2="lt2" tx2="dk2" accent1="accent1" accent2="accent2" accent3="accent3" accent4="accent4" accent5="accent5" accent6="accent6" hlink="hlink" folHlink="folHlink"/>
  <p:sldLayoutIdLst>
    <p:sldLayoutId id="2147483680" r:id="rId1"/>
    <p:sldLayoutId id="2147483661" r:id="rId2"/>
    <p:sldLayoutId id="2147483686" r:id="rId3"/>
    <p:sldLayoutId id="2147483649" r:id="rId4"/>
    <p:sldLayoutId id="2147483660" r:id="rId5"/>
    <p:sldLayoutId id="2147483679" r:id="rId6"/>
    <p:sldLayoutId id="2147483665" r:id="rId7"/>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hyperlink" Target="http://nprlabsqa5332/AdminTool/Object_Repository.aspx" TargetMode="External"/><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slide" Target="slide11.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9"/>
          </p:nvPr>
        </p:nvSpPr>
        <p:spPr/>
        <p:txBody>
          <a:bodyPr/>
          <a:lstStyle/>
          <a:p>
            <a:r>
              <a:rPr lang="en-US" dirty="0" smtClean="0">
                <a:solidFill>
                  <a:srgbClr val="FF0000"/>
                </a:solidFill>
              </a:rPr>
              <a:t>Quality Control</a:t>
            </a:r>
            <a:endParaRPr lang="en-US" dirty="0">
              <a:solidFill>
                <a:srgbClr val="FF0000"/>
              </a:solidFill>
            </a:endParaRPr>
          </a:p>
        </p:txBody>
      </p:sp>
      <p:sp>
        <p:nvSpPr>
          <p:cNvPr id="3" name="Title 2"/>
          <p:cNvSpPr>
            <a:spLocks noGrp="1"/>
          </p:cNvSpPr>
          <p:nvPr>
            <p:ph type="title"/>
          </p:nvPr>
        </p:nvSpPr>
        <p:spPr/>
        <p:txBody>
          <a:bodyPr/>
          <a:lstStyle/>
          <a:p>
            <a:pPr>
              <a:lnSpc>
                <a:spcPct val="114000"/>
              </a:lnSpc>
            </a:pPr>
            <a:r>
              <a:rPr lang="en-US" dirty="0" err="1" smtClean="0">
                <a:solidFill>
                  <a:schemeClr val="tx1"/>
                </a:solidFill>
              </a:rPr>
              <a:t>SyneHorizon</a:t>
            </a:r>
            <a:r>
              <a:rPr lang="en-US" dirty="0" smtClean="0">
                <a:solidFill>
                  <a:schemeClr val="tx1"/>
                </a:solidFill>
              </a:rPr>
              <a:t> </a:t>
            </a:r>
            <a:r>
              <a:rPr lang="en-US" dirty="0" smtClean="0">
                <a:solidFill>
                  <a:schemeClr val="tx1"/>
                </a:solidFill>
              </a:rPr>
              <a:t>Framework</a:t>
            </a:r>
            <a:endParaRPr lang="en-US" i="1" dirty="0">
              <a:solidFill>
                <a:schemeClr val="tx1"/>
              </a:solidFill>
            </a:endParaRPr>
          </a:p>
        </p:txBody>
      </p:sp>
      <p:sp>
        <p:nvSpPr>
          <p:cNvPr id="4" name="Text Placeholder 3"/>
          <p:cNvSpPr>
            <a:spLocks noGrp="1"/>
          </p:cNvSpPr>
          <p:nvPr>
            <p:ph type="body" sz="quarter" idx="10"/>
          </p:nvPr>
        </p:nvSpPr>
        <p:spPr>
          <a:xfrm>
            <a:off x="0" y="3715950"/>
            <a:ext cx="12192000" cy="835025"/>
          </a:xfrm>
        </p:spPr>
        <p:txBody>
          <a:bodyPr/>
          <a:lstStyle/>
          <a:p>
            <a:r>
              <a:rPr lang="en-US" dirty="0" smtClean="0">
                <a:solidFill>
                  <a:schemeClr val="tx1"/>
                </a:solidFill>
              </a:rPr>
              <a:t>Ajit Tarkar</a:t>
            </a:r>
            <a:endParaRPr lang="en-US" dirty="0">
              <a:solidFill>
                <a:schemeClr val="tx1"/>
              </a:solidFill>
            </a:endParaRPr>
          </a:p>
        </p:txBody>
      </p:sp>
    </p:spTree>
    <p:extLst>
      <p:ext uri="{BB962C8B-B14F-4D97-AF65-F5344CB8AC3E}">
        <p14:creationId xmlns:p14="http://schemas.microsoft.com/office/powerpoint/2010/main" val="3121751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7768980" cy="418678"/>
          </a:xfrm>
        </p:spPr>
        <p:txBody>
          <a:bodyPr/>
          <a:lstStyle/>
          <a:p>
            <a:pPr marL="0" indent="0"/>
            <a:r>
              <a:rPr lang="en-US" dirty="0"/>
              <a:t>Reporting Layers</a:t>
            </a:r>
            <a:endParaRPr lang="en-US" b="1"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10</a:t>
            </a:fld>
            <a:endParaRPr lang="en-US" dirty="0"/>
          </a:p>
        </p:txBody>
      </p:sp>
      <p:sp>
        <p:nvSpPr>
          <p:cNvPr id="2" name="Text Placeholder 1"/>
          <p:cNvSpPr>
            <a:spLocks noGrp="1"/>
          </p:cNvSpPr>
          <p:nvPr>
            <p:ph type="body" sz="quarter" idx="12"/>
          </p:nvPr>
        </p:nvSpPr>
        <p:spPr>
          <a:xfrm>
            <a:off x="841217" y="891540"/>
            <a:ext cx="10189282" cy="5120640"/>
          </a:xfrm>
        </p:spPr>
        <p:txBody>
          <a:bodyPr/>
          <a:lstStyle/>
          <a:p>
            <a:pPr>
              <a:buClrTx/>
              <a:buSzTx/>
            </a:pPr>
            <a:r>
              <a:rPr lang="en-US" sz="2400" b="1" dirty="0">
                <a:latin typeface="Carnas Light" charset="0"/>
              </a:rPr>
              <a:t>Discussion about different plug-ins</a:t>
            </a:r>
          </a:p>
          <a:p>
            <a:pPr>
              <a:buClrTx/>
              <a:buSzTx/>
            </a:pPr>
            <a:r>
              <a:rPr lang="en-US" sz="2400" b="1" dirty="0">
                <a:latin typeface="Carnas Light" charset="0"/>
              </a:rPr>
              <a:t>How to generate Historical report?</a:t>
            </a:r>
          </a:p>
          <a:p>
            <a:pPr>
              <a:buClrTx/>
              <a:buSzTx/>
            </a:pPr>
            <a:r>
              <a:rPr lang="en-IN" sz="2400" b="1" dirty="0">
                <a:latin typeface="Carnas Light" charset="0"/>
              </a:rPr>
              <a:t>How to monitor real time voice channel report?</a:t>
            </a:r>
            <a:endParaRPr lang="en-US" sz="2400" b="1" dirty="0">
              <a:latin typeface="Carnas Light" charset="0"/>
            </a:endParaRPr>
          </a:p>
          <a:p>
            <a:pPr>
              <a:buClrTx/>
              <a:buSzTx/>
            </a:pPr>
            <a:r>
              <a:rPr lang="en-US" sz="2400" b="1" dirty="0">
                <a:latin typeface="Carnas Light" charset="0"/>
              </a:rPr>
              <a:t>Procedure to customize different reports according to managements needs</a:t>
            </a:r>
          </a:p>
          <a:p>
            <a:r>
              <a:rPr lang="en-IN" sz="2400" b="1" dirty="0">
                <a:latin typeface="Carnas Light" charset="0"/>
              </a:rPr>
              <a:t>Feature</a:t>
            </a:r>
            <a:endParaRPr lang="en-US" sz="2400" b="1" dirty="0">
              <a:latin typeface="Carnas Light" charset="0"/>
            </a:endParaRPr>
          </a:p>
          <a:p>
            <a:r>
              <a:rPr lang="en-IN" sz="2400" b="1" dirty="0">
                <a:latin typeface="Carnas Light" charset="0"/>
              </a:rPr>
              <a:t>Load</a:t>
            </a:r>
            <a:endParaRPr lang="en-US" sz="2400" b="1" dirty="0">
              <a:latin typeface="Carnas Light" charset="0"/>
            </a:endParaRPr>
          </a:p>
          <a:p>
            <a:r>
              <a:rPr lang="en-IN" sz="2400" b="1" dirty="0">
                <a:latin typeface="Carnas Light" charset="0"/>
              </a:rPr>
              <a:t>Monitoring</a:t>
            </a:r>
            <a:endParaRPr lang="en-US" sz="2400" b="1" dirty="0">
              <a:latin typeface="Carnas Light" charset="0"/>
            </a:endParaRPr>
          </a:p>
          <a:p>
            <a:r>
              <a:rPr lang="en-IN" sz="2400" b="1" dirty="0">
                <a:latin typeface="Carnas Light" charset="0"/>
              </a:rPr>
              <a:t>Sub </a:t>
            </a:r>
            <a:r>
              <a:rPr lang="en-IN" sz="2400" b="1" dirty="0" smtClean="0">
                <a:latin typeface="Carnas Light" charset="0"/>
              </a:rPr>
              <a:t>Reports</a:t>
            </a:r>
            <a:endParaRPr lang="en-US" sz="2400" b="1" dirty="0">
              <a:latin typeface="Carnas Light" charset="0"/>
            </a:endParaRPr>
          </a:p>
        </p:txBody>
      </p:sp>
    </p:spTree>
    <p:extLst>
      <p:ext uri="{BB962C8B-B14F-4D97-AF65-F5344CB8AC3E}">
        <p14:creationId xmlns:p14="http://schemas.microsoft.com/office/powerpoint/2010/main" val="32351909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7768980" cy="418678"/>
          </a:xfrm>
        </p:spPr>
        <p:txBody>
          <a:bodyPr/>
          <a:lstStyle/>
          <a:p>
            <a:pPr marL="0" lvl="1" indent="0">
              <a:spcBef>
                <a:spcPts val="1000"/>
              </a:spcBef>
              <a:buNone/>
            </a:pPr>
            <a:r>
              <a:rPr lang="en-US" sz="3200" dirty="0">
                <a:latin typeface="Carnas ExtraLight"/>
                <a:cs typeface="Carnas ExtraLight"/>
              </a:rPr>
              <a:t>Test Management </a:t>
            </a:r>
            <a:r>
              <a:rPr lang="en-US" sz="3200" dirty="0" smtClean="0">
                <a:latin typeface="Carnas ExtraLight"/>
                <a:cs typeface="Carnas ExtraLight"/>
              </a:rPr>
              <a:t>Interface</a:t>
            </a:r>
            <a:endParaRPr lang="en-US" sz="3200" dirty="0">
              <a:latin typeface="Carnas ExtraLight"/>
              <a:cs typeface="Carnas ExtraLight"/>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11</a:t>
            </a:fld>
            <a:endParaRPr lang="en-US" dirty="0"/>
          </a:p>
        </p:txBody>
      </p:sp>
      <p:sp>
        <p:nvSpPr>
          <p:cNvPr id="2" name="Text Placeholder 1"/>
          <p:cNvSpPr>
            <a:spLocks noGrp="1"/>
          </p:cNvSpPr>
          <p:nvPr>
            <p:ph type="body" sz="quarter" idx="12"/>
          </p:nvPr>
        </p:nvSpPr>
        <p:spPr>
          <a:xfrm>
            <a:off x="932657" y="914400"/>
            <a:ext cx="10189282" cy="5120640"/>
          </a:xfrm>
        </p:spPr>
        <p:txBody>
          <a:bodyPr/>
          <a:lstStyle/>
          <a:p>
            <a:pPr>
              <a:buClrTx/>
              <a:buSzTx/>
            </a:pPr>
            <a:r>
              <a:rPr lang="en-US" sz="2400" b="1" dirty="0" smtClean="0">
                <a:latin typeface="Carnas Light" charset="0"/>
              </a:rPr>
              <a:t>Requirement </a:t>
            </a:r>
            <a:r>
              <a:rPr lang="en-US" sz="2400" b="1" dirty="0">
                <a:latin typeface="Carnas Light" charset="0"/>
              </a:rPr>
              <a:t>Module: To track business requirements by linking each business case with designed test cases</a:t>
            </a:r>
          </a:p>
          <a:p>
            <a:pPr>
              <a:buClrTx/>
              <a:buSzTx/>
            </a:pPr>
            <a:r>
              <a:rPr lang="en-US" sz="2400" b="1" dirty="0">
                <a:latin typeface="Carnas Light" charset="0"/>
              </a:rPr>
              <a:t>Test Plan Module: To track the designed test cases and to maintain test cases repository</a:t>
            </a:r>
          </a:p>
          <a:p>
            <a:pPr>
              <a:buClrTx/>
              <a:buSzTx/>
            </a:pPr>
            <a:r>
              <a:rPr lang="en-US" sz="2400" b="1" dirty="0">
                <a:latin typeface="Carnas Light" charset="0"/>
              </a:rPr>
              <a:t>Test Lab Module: To track executed test cases pass/fail status</a:t>
            </a:r>
          </a:p>
          <a:p>
            <a:pPr>
              <a:buClrTx/>
              <a:buSzTx/>
            </a:pPr>
            <a:r>
              <a:rPr lang="en-US" sz="2400" b="1" dirty="0">
                <a:latin typeface="Carnas Light" charset="0"/>
              </a:rPr>
              <a:t>Defect Module: To track open/close/deferred/Invalid defect status</a:t>
            </a:r>
            <a:endParaRPr lang="en-IN" sz="2400" b="1" dirty="0">
              <a:latin typeface="Carnas Light" charset="0"/>
            </a:endParaRPr>
          </a:p>
          <a:p>
            <a:pPr>
              <a:buClrTx/>
              <a:buSzTx/>
            </a:pPr>
            <a:r>
              <a:rPr lang="en-IN" sz="2400" b="1" dirty="0">
                <a:latin typeface="Carnas Light" charset="0"/>
              </a:rPr>
              <a:t>Scheduling test cases to be executed</a:t>
            </a:r>
            <a:endParaRPr lang="en-US" sz="2400" b="1" dirty="0">
              <a:latin typeface="Carnas Light" charset="0"/>
            </a:endParaRPr>
          </a:p>
          <a:p>
            <a:pPr marL="0" lvl="1" indent="0">
              <a:spcBef>
                <a:spcPts val="1000"/>
              </a:spcBef>
              <a:buClrTx/>
              <a:buSzTx/>
              <a:buNone/>
            </a:pPr>
            <a:r>
              <a:rPr lang="en-US" sz="2400" b="1" dirty="0">
                <a:latin typeface="Carnas Light" charset="0"/>
              </a:rPr>
              <a:t>                                                                                                                                                             </a:t>
            </a:r>
          </a:p>
          <a:p>
            <a:pPr marL="0" indent="0" algn="just">
              <a:lnSpc>
                <a:spcPct val="100000"/>
              </a:lnSpc>
              <a:buNone/>
            </a:pPr>
            <a:endParaRPr lang="en-US" sz="2400" b="1" dirty="0" smtClean="0">
              <a:latin typeface="Carnas Light" charset="0"/>
            </a:endParaRPr>
          </a:p>
        </p:txBody>
      </p:sp>
    </p:spTree>
    <p:extLst>
      <p:ext uri="{BB962C8B-B14F-4D97-AF65-F5344CB8AC3E}">
        <p14:creationId xmlns:p14="http://schemas.microsoft.com/office/powerpoint/2010/main" val="32351909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7768980" cy="418678"/>
          </a:xfrm>
        </p:spPr>
        <p:txBody>
          <a:bodyPr/>
          <a:lstStyle/>
          <a:p>
            <a:pPr marL="0" lvl="1" indent="0">
              <a:spcBef>
                <a:spcPts val="1000"/>
              </a:spcBef>
              <a:buNone/>
            </a:pPr>
            <a:r>
              <a:rPr lang="en-US" sz="3200" dirty="0">
                <a:latin typeface="Carnas ExtraLight"/>
                <a:cs typeface="Carnas ExtraLight"/>
              </a:rPr>
              <a:t>Software Interface adapter </a:t>
            </a:r>
            <a:r>
              <a:rPr lang="en-US" sz="3200" dirty="0" smtClean="0">
                <a:latin typeface="Carnas ExtraLight"/>
                <a:cs typeface="Carnas ExtraLight"/>
              </a:rPr>
              <a:t>Module</a:t>
            </a:r>
            <a:endParaRPr lang="en-US" sz="3200" dirty="0">
              <a:latin typeface="Carnas ExtraLight"/>
              <a:cs typeface="Carnas ExtraLight"/>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12</a:t>
            </a:fld>
            <a:endParaRPr lang="en-US" dirty="0"/>
          </a:p>
        </p:txBody>
      </p:sp>
      <p:sp>
        <p:nvSpPr>
          <p:cNvPr id="2" name="Text Placeholder 1"/>
          <p:cNvSpPr>
            <a:spLocks noGrp="1"/>
          </p:cNvSpPr>
          <p:nvPr>
            <p:ph type="body" sz="quarter" idx="12"/>
          </p:nvPr>
        </p:nvSpPr>
        <p:spPr>
          <a:xfrm>
            <a:off x="818357" y="868680"/>
            <a:ext cx="10189282" cy="5120640"/>
          </a:xfrm>
        </p:spPr>
        <p:txBody>
          <a:bodyPr/>
          <a:lstStyle/>
          <a:p>
            <a:pPr marL="228600" lvl="1">
              <a:spcBef>
                <a:spcPts val="1000"/>
              </a:spcBef>
              <a:buClrTx/>
              <a:buSzTx/>
            </a:pPr>
            <a:r>
              <a:rPr lang="en-US" sz="2400" b="1" dirty="0">
                <a:latin typeface="Carnas Light" charset="0"/>
                <a:cs typeface="Carnas Medium"/>
              </a:rPr>
              <a:t>Interface adapter </a:t>
            </a:r>
            <a:r>
              <a:rPr lang="en-US" sz="2400" b="1" dirty="0" smtClean="0">
                <a:latin typeface="Carnas Light" charset="0"/>
                <a:cs typeface="Carnas Medium"/>
              </a:rPr>
              <a:t>wrapper service mechanism</a:t>
            </a:r>
            <a:endParaRPr lang="en-US" sz="2400" b="1" dirty="0">
              <a:latin typeface="Carnas Light" charset="0"/>
              <a:cs typeface="Carnas Medium"/>
            </a:endParaRPr>
          </a:p>
          <a:p>
            <a:pPr marL="228600" lvl="1">
              <a:spcBef>
                <a:spcPts val="1000"/>
              </a:spcBef>
              <a:buClrTx/>
              <a:buSzTx/>
            </a:pPr>
            <a:r>
              <a:rPr lang="en-IN" sz="2400" b="1" dirty="0" smtClean="0">
                <a:latin typeface="Carnas Light" charset="0"/>
                <a:cs typeface="Carnas Medium"/>
              </a:rPr>
              <a:t>How </a:t>
            </a:r>
            <a:r>
              <a:rPr lang="en-IN" sz="2400" b="1" dirty="0" err="1" smtClean="0">
                <a:latin typeface="Carnas Light" charset="0"/>
                <a:cs typeface="Carnas Medium"/>
              </a:rPr>
              <a:t>SyneHorizon</a:t>
            </a:r>
            <a:r>
              <a:rPr lang="en-IN" sz="2400" b="1" dirty="0" smtClean="0">
                <a:latin typeface="Carnas Light" charset="0"/>
                <a:cs typeface="Carnas Medium"/>
              </a:rPr>
              <a:t> </a:t>
            </a:r>
            <a:r>
              <a:rPr lang="en-IN" sz="2400" b="1" dirty="0" smtClean="0">
                <a:latin typeface="Carnas Light" charset="0"/>
                <a:cs typeface="Carnas Medium"/>
              </a:rPr>
              <a:t>can be integrated with other applications according to project requirements? </a:t>
            </a:r>
          </a:p>
          <a:p>
            <a:pPr marL="228600" lvl="1">
              <a:spcBef>
                <a:spcPts val="1000"/>
              </a:spcBef>
              <a:buClrTx/>
              <a:buSzTx/>
            </a:pPr>
            <a:r>
              <a:rPr lang="en-IN" sz="2400" b="1" dirty="0" smtClean="0">
                <a:latin typeface="Carnas Light" charset="0"/>
                <a:cs typeface="Carnas Medium"/>
              </a:rPr>
              <a:t>Pros and Cons</a:t>
            </a:r>
          </a:p>
          <a:p>
            <a:pPr marL="0" indent="0" algn="just">
              <a:lnSpc>
                <a:spcPct val="100000"/>
              </a:lnSpc>
              <a:buNone/>
            </a:pPr>
            <a:endParaRPr lang="en-US" sz="2400" b="1" dirty="0" smtClean="0">
              <a:latin typeface="Carnas Light" charset="0"/>
            </a:endParaRPr>
          </a:p>
        </p:txBody>
      </p:sp>
    </p:spTree>
    <p:extLst>
      <p:ext uri="{BB962C8B-B14F-4D97-AF65-F5344CB8AC3E}">
        <p14:creationId xmlns:p14="http://schemas.microsoft.com/office/powerpoint/2010/main" val="6561708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129150" cy="418678"/>
          </a:xfrm>
        </p:spPr>
        <p:txBody>
          <a:bodyPr/>
          <a:lstStyle/>
          <a:p>
            <a:pPr marL="285750" lvl="1" indent="-285750">
              <a:spcBef>
                <a:spcPts val="1000"/>
              </a:spcBef>
              <a:buFont typeface="Wingdings" pitchFamily="2" charset="2"/>
              <a:buChar char="Ø"/>
            </a:pPr>
            <a:r>
              <a:rPr lang="en-US" sz="3200" dirty="0" smtClean="0">
                <a:latin typeface="Carnas ExtraLight"/>
                <a:cs typeface="Carnas ExtraLight"/>
              </a:rPr>
              <a:t>Business Validation Flow</a:t>
            </a:r>
            <a:endParaRPr lang="en-US" sz="3200" dirty="0">
              <a:latin typeface="Carnas ExtraLight"/>
              <a:cs typeface="Carnas ExtraLight"/>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13</a:t>
            </a:fld>
            <a:endParaRPr lang="en-US" dirty="0"/>
          </a:p>
        </p:txBody>
      </p:sp>
      <p:sp>
        <p:nvSpPr>
          <p:cNvPr id="2" name="Text Placeholder 1"/>
          <p:cNvSpPr>
            <a:spLocks noGrp="1"/>
          </p:cNvSpPr>
          <p:nvPr>
            <p:ph type="body" sz="quarter" idx="12"/>
          </p:nvPr>
        </p:nvSpPr>
        <p:spPr>
          <a:xfrm>
            <a:off x="784067" y="868680"/>
            <a:ext cx="10189282" cy="5120640"/>
          </a:xfrm>
        </p:spPr>
        <p:txBody>
          <a:bodyPr/>
          <a:lstStyle/>
          <a:p>
            <a:r>
              <a:rPr lang="en-US" sz="2400" b="1" dirty="0" smtClean="0">
                <a:latin typeface="Carnas Light" charset="0"/>
              </a:rPr>
              <a:t>Validating Entrance </a:t>
            </a:r>
            <a:r>
              <a:rPr lang="en-US" sz="2400" b="1" dirty="0">
                <a:latin typeface="Carnas Light" charset="0"/>
              </a:rPr>
              <a:t>Flow:  </a:t>
            </a:r>
            <a:r>
              <a:rPr lang="en-US" sz="2400" dirty="0">
                <a:latin typeface="Carnas Light" charset="0"/>
              </a:rPr>
              <a:t>Enrollment Process, BAU, Forced Actions, Static Menu.</a:t>
            </a:r>
          </a:p>
          <a:p>
            <a:r>
              <a:rPr lang="en-US" sz="2400" b="1" dirty="0">
                <a:latin typeface="Carnas Light" charset="0"/>
              </a:rPr>
              <a:t>Validating Start Claim Flow: </a:t>
            </a:r>
            <a:r>
              <a:rPr lang="en-US" sz="2400" dirty="0">
                <a:latin typeface="Carnas Light" charset="0"/>
              </a:rPr>
              <a:t>Regular Start Claim, Check-in Start Claim, Check-in Address Info, Check-in Peril, Check-in Peril Type, Check-in Accessory, Check-in Bill Shipping Confirmation, Check-in Get Contact Number, Verizon Bundle Codes, SUR (Same Unite Repair) Eligible flow.</a:t>
            </a:r>
          </a:p>
          <a:p>
            <a:r>
              <a:rPr lang="en-US" sz="2400" b="1" dirty="0">
                <a:latin typeface="Carnas Light" charset="0"/>
              </a:rPr>
              <a:t>Validating Finish Claim Flow: </a:t>
            </a:r>
            <a:r>
              <a:rPr lang="en-US" sz="2400" dirty="0">
                <a:latin typeface="Carnas Light" charset="0"/>
              </a:rPr>
              <a:t>Peril Decision, Order Zip &amp; Street Finish, Claim ATAC, ATAC Peril Decision, SUR Open Claim flow, Questions RE Replacement, Deductible.</a:t>
            </a:r>
          </a:p>
          <a:p>
            <a:r>
              <a:rPr lang="en-US" sz="2400" b="1" dirty="0">
                <a:latin typeface="Carnas Light" charset="0"/>
              </a:rPr>
              <a:t>Validating Payment/RMA Flow: </a:t>
            </a:r>
            <a:r>
              <a:rPr lang="en-US" sz="2400" dirty="0">
                <a:latin typeface="Carnas Light" charset="0"/>
              </a:rPr>
              <a:t>Credit Card flows , COD, BTA,CC Finish, ATAC Credit Card flow, RMA Business Case, Extension Envelop Request, Refund Status, RMA Status Groups, Return Instructions.</a:t>
            </a:r>
          </a:p>
          <a:p>
            <a:r>
              <a:rPr lang="en-US" sz="2400" b="1" dirty="0">
                <a:latin typeface="Carnas Light" charset="0"/>
              </a:rPr>
              <a:t>Validating Hold: </a:t>
            </a:r>
            <a:r>
              <a:rPr lang="en-US" sz="2400" dirty="0">
                <a:latin typeface="Carnas Light" charset="0"/>
              </a:rPr>
              <a:t>Black Listed Hold, Account Validation Hold, System Generated Hold, Equipment Back Order Hold, Document Hold, Shipping Hold, Subscriber Validation Hold.</a:t>
            </a:r>
          </a:p>
          <a:p>
            <a:pPr marL="0" indent="0" algn="just">
              <a:lnSpc>
                <a:spcPct val="100000"/>
              </a:lnSpc>
              <a:buNone/>
            </a:pPr>
            <a:endParaRPr lang="en-US" b="1" dirty="0" smtClean="0">
              <a:latin typeface="Carnas Light" charset="0"/>
            </a:endParaRPr>
          </a:p>
        </p:txBody>
      </p:sp>
    </p:spTree>
    <p:extLst>
      <p:ext uri="{BB962C8B-B14F-4D97-AF65-F5344CB8AC3E}">
        <p14:creationId xmlns:p14="http://schemas.microsoft.com/office/powerpoint/2010/main" val="6561708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232020" cy="418678"/>
          </a:xfrm>
        </p:spPr>
        <p:txBody>
          <a:bodyPr/>
          <a:lstStyle/>
          <a:p>
            <a:pPr marL="285750" lvl="1" indent="-285750">
              <a:spcBef>
                <a:spcPts val="1000"/>
              </a:spcBef>
              <a:buFont typeface="Wingdings" pitchFamily="2" charset="2"/>
              <a:buChar char="Ø"/>
            </a:pPr>
            <a:r>
              <a:rPr lang="en-US" sz="3200" dirty="0">
                <a:latin typeface="Carnas ExtraLight"/>
                <a:cs typeface="Carnas ExtraLight"/>
              </a:rPr>
              <a:t>Business Validation Flow</a:t>
            </a:r>
          </a:p>
        </p:txBody>
      </p:sp>
      <p:sp>
        <p:nvSpPr>
          <p:cNvPr id="4" name="Slide Number Placeholder 3"/>
          <p:cNvSpPr>
            <a:spLocks noGrp="1"/>
          </p:cNvSpPr>
          <p:nvPr>
            <p:ph type="sldNum" sz="quarter" idx="4"/>
          </p:nvPr>
        </p:nvSpPr>
        <p:spPr/>
        <p:txBody>
          <a:bodyPr/>
          <a:lstStyle/>
          <a:p>
            <a:fld id="{7591F48A-A635-4EA2-8E7E-325C9425C81C}" type="slidenum">
              <a:rPr lang="en-US" smtClean="0"/>
              <a:pPr/>
              <a:t>14</a:t>
            </a:fld>
            <a:endParaRPr lang="en-US" dirty="0"/>
          </a:p>
        </p:txBody>
      </p:sp>
      <p:sp>
        <p:nvSpPr>
          <p:cNvPr id="2" name="Text Placeholder 1"/>
          <p:cNvSpPr>
            <a:spLocks noGrp="1"/>
          </p:cNvSpPr>
          <p:nvPr>
            <p:ph type="body" sz="quarter" idx="12"/>
          </p:nvPr>
        </p:nvSpPr>
        <p:spPr>
          <a:xfrm>
            <a:off x="818357" y="880110"/>
            <a:ext cx="10189282" cy="5120640"/>
          </a:xfrm>
        </p:spPr>
        <p:txBody>
          <a:bodyPr/>
          <a:lstStyle/>
          <a:p>
            <a:r>
              <a:rPr lang="en-US" sz="2000" b="1" u="sng" dirty="0" smtClean="0">
                <a:latin typeface="Carnas Light" charset="0"/>
              </a:rPr>
              <a:t>Validating Call Transfer</a:t>
            </a:r>
            <a:r>
              <a:rPr lang="en-US" sz="2000" b="1" dirty="0" smtClean="0">
                <a:latin typeface="Carnas Light" charset="0"/>
              </a:rPr>
              <a:t>:</a:t>
            </a:r>
            <a:r>
              <a:rPr lang="en-US" sz="2000" dirty="0" smtClean="0">
                <a:latin typeface="Carnas Light" charset="0"/>
              </a:rPr>
              <a:t> Contact Carrier, System Transfer, Error Transfer, Survey</a:t>
            </a:r>
          </a:p>
          <a:p>
            <a:pPr lvl="0"/>
            <a:r>
              <a:rPr lang="en-US" sz="2000" b="1" u="sng" dirty="0" smtClean="0">
                <a:latin typeface="Carnas Light" charset="0"/>
              </a:rPr>
              <a:t>Validating Actions</a:t>
            </a:r>
            <a:r>
              <a:rPr lang="en-US" sz="2000" b="1" dirty="0" smtClean="0">
                <a:latin typeface="Carnas Light" charset="0"/>
              </a:rPr>
              <a:t>:</a:t>
            </a:r>
            <a:endParaRPr lang="en-US" sz="2000" dirty="0" smtClean="0">
              <a:latin typeface="Carnas Light" charset="0"/>
            </a:endParaRPr>
          </a:p>
          <a:p>
            <a:pPr lvl="1"/>
            <a:r>
              <a:rPr lang="en-US" sz="2000" dirty="0" smtClean="0">
                <a:latin typeface="Carnas Light" charset="0"/>
              </a:rPr>
              <a:t>Menus</a:t>
            </a:r>
          </a:p>
          <a:p>
            <a:pPr lvl="1"/>
            <a:r>
              <a:rPr lang="en-US" sz="2000" dirty="0" smtClean="0">
                <a:latin typeface="Carnas Light" charset="0"/>
              </a:rPr>
              <a:t>Speak It</a:t>
            </a:r>
          </a:p>
          <a:p>
            <a:pPr lvl="1"/>
            <a:r>
              <a:rPr lang="en-US" sz="2000" dirty="0" smtClean="0">
                <a:latin typeface="Carnas Light" charset="0"/>
              </a:rPr>
              <a:t>Dynamic Menus</a:t>
            </a:r>
          </a:p>
          <a:p>
            <a:pPr lvl="1"/>
            <a:r>
              <a:rPr lang="en-US" sz="2000" dirty="0" smtClean="0">
                <a:latin typeface="Carnas Light" charset="0"/>
              </a:rPr>
              <a:t>Functional Module</a:t>
            </a:r>
          </a:p>
          <a:p>
            <a:pPr lvl="1"/>
            <a:r>
              <a:rPr lang="en-US" sz="2000" dirty="0" smtClean="0">
                <a:latin typeface="Carnas Light" charset="0"/>
              </a:rPr>
              <a:t>Calltypes</a:t>
            </a:r>
          </a:p>
          <a:p>
            <a:pPr lvl="1"/>
            <a:r>
              <a:rPr lang="en-US" sz="2000" dirty="0" smtClean="0">
                <a:latin typeface="Carnas Light" charset="0"/>
              </a:rPr>
              <a:t>Hang-up</a:t>
            </a:r>
          </a:p>
          <a:p>
            <a:pPr lvl="1"/>
            <a:r>
              <a:rPr lang="en-US" sz="2000" dirty="0" smtClean="0">
                <a:latin typeface="Carnas Light" charset="0"/>
              </a:rPr>
              <a:t>Path Indicator</a:t>
            </a:r>
          </a:p>
          <a:p>
            <a:pPr lvl="1"/>
            <a:r>
              <a:rPr lang="en-US" sz="2000" dirty="0" smtClean="0">
                <a:latin typeface="Carnas Light" charset="0"/>
              </a:rPr>
              <a:t>Survey</a:t>
            </a:r>
          </a:p>
          <a:p>
            <a:pPr lvl="1"/>
            <a:r>
              <a:rPr lang="en-US" sz="2000" dirty="0" smtClean="0">
                <a:latin typeface="Carnas Light" charset="0"/>
              </a:rPr>
              <a:t>Checkout</a:t>
            </a:r>
          </a:p>
          <a:p>
            <a:pPr lvl="0"/>
            <a:r>
              <a:rPr lang="en-US" sz="2000" b="1" u="sng" dirty="0" smtClean="0">
                <a:latin typeface="Carnas Light" charset="0"/>
              </a:rPr>
              <a:t>Validating Audios and Others</a:t>
            </a:r>
            <a:r>
              <a:rPr lang="en-US" sz="2000" b="1" dirty="0" smtClean="0">
                <a:latin typeface="Carnas Light" charset="0"/>
              </a:rPr>
              <a:t>:</a:t>
            </a:r>
            <a:endParaRPr lang="en-US" sz="2000" dirty="0" smtClean="0">
              <a:latin typeface="Carnas Light" charset="0"/>
            </a:endParaRPr>
          </a:p>
          <a:p>
            <a:pPr lvl="1"/>
            <a:r>
              <a:rPr lang="en-US" sz="2000" dirty="0" smtClean="0">
                <a:latin typeface="Carnas Light" charset="0"/>
              </a:rPr>
              <a:t>Dynamic configuration features for External API configuration (MT-External)</a:t>
            </a:r>
          </a:p>
          <a:p>
            <a:pPr lvl="1"/>
            <a:r>
              <a:rPr lang="en-US" sz="2000" dirty="0" smtClean="0">
                <a:latin typeface="Carnas Light" charset="0"/>
              </a:rPr>
              <a:t>Cisco component configuration (Sub dialog)</a:t>
            </a:r>
          </a:p>
          <a:p>
            <a:pPr lvl="1"/>
            <a:r>
              <a:rPr lang="en-US" sz="2000" dirty="0" smtClean="0">
                <a:latin typeface="Carnas Light" charset="0"/>
              </a:rPr>
              <a:t>Custom configuration</a:t>
            </a:r>
          </a:p>
        </p:txBody>
      </p:sp>
    </p:spTree>
    <p:extLst>
      <p:ext uri="{BB962C8B-B14F-4D97-AF65-F5344CB8AC3E}">
        <p14:creationId xmlns:p14="http://schemas.microsoft.com/office/powerpoint/2010/main" val="6561708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r>
              <a:rPr lang="en-US" b="1" dirty="0" err="1" smtClean="0"/>
              <a:t>SyneHorizon</a:t>
            </a:r>
            <a:r>
              <a:rPr b="1" dirty="0" smtClean="0"/>
              <a:t> </a:t>
            </a:r>
            <a:r>
              <a:rPr b="1" dirty="0" smtClean="0"/>
              <a:t>Input Test Script/File Builder </a:t>
            </a:r>
            <a:r>
              <a:rPr lang="en-US" b="1" dirty="0" smtClean="0"/>
              <a:t>UI</a:t>
            </a:r>
            <a:endParaRPr b="1" dirty="0"/>
          </a:p>
        </p:txBody>
      </p:sp>
      <p:sp>
        <p:nvSpPr>
          <p:cNvPr id="15" name="Content Placeholder 2"/>
          <p:cNvSpPr>
            <a:spLocks noGrp="1"/>
          </p:cNvSpPr>
          <p:nvPr>
            <p:ph sz="quarter" idx="11"/>
          </p:nvPr>
        </p:nvSpPr>
        <p:spPr>
          <a:solidFill>
            <a:srgbClr val="FAE600"/>
          </a:solidFill>
        </p:spPr>
        <p:txBody>
          <a:bodyPr/>
          <a:lstStyle/>
          <a:p>
            <a:pPr marL="285750" indent="-285750">
              <a:buFont typeface="Wingdings" pitchFamily="2" charset="2"/>
              <a:buChar char="Ø"/>
            </a:pPr>
            <a:r>
              <a:rPr lang="en-US" dirty="0">
                <a:solidFill>
                  <a:schemeClr val="tx1"/>
                </a:solidFill>
              </a:rPr>
              <a:t>Course </a:t>
            </a:r>
            <a:r>
              <a:rPr lang="en-US" dirty="0" smtClean="0">
                <a:solidFill>
                  <a:schemeClr val="tx1"/>
                </a:solidFill>
              </a:rPr>
              <a:t>Content: (Session 3)</a:t>
            </a:r>
            <a:endParaRPr lang="en-US" dirty="0">
              <a:solidFill>
                <a:schemeClr val="tx1"/>
              </a:solidFill>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15</a:t>
            </a:fld>
            <a:endParaRPr lang="en-US" dirty="0"/>
          </a:p>
        </p:txBody>
      </p:sp>
      <p:sp>
        <p:nvSpPr>
          <p:cNvPr id="2" name="Text Placeholder 1"/>
          <p:cNvSpPr>
            <a:spLocks noGrp="1"/>
          </p:cNvSpPr>
          <p:nvPr>
            <p:ph type="body" sz="quarter" idx="12"/>
          </p:nvPr>
        </p:nvSpPr>
        <p:spPr>
          <a:xfrm>
            <a:off x="1149827" y="1200150"/>
            <a:ext cx="10189282" cy="4823459"/>
          </a:xfrm>
        </p:spPr>
        <p:txBody>
          <a:bodyPr/>
          <a:lstStyle/>
          <a:p>
            <a:pPr>
              <a:buFont typeface="Wingdings" panose="05000000000000000000" pitchFamily="2" charset="2"/>
              <a:buChar char="§"/>
              <a:defRPr/>
            </a:pPr>
            <a:r>
              <a:rPr lang="en-IN" sz="2400" dirty="0">
                <a:latin typeface="Carnas Light" charset="0"/>
              </a:rPr>
              <a:t>Introduction to </a:t>
            </a:r>
            <a:r>
              <a:rPr lang="en-IN" sz="2400" dirty="0" err="1" smtClean="0">
                <a:latin typeface="Carnas Light" charset="0"/>
              </a:rPr>
              <a:t>SyneHorizon</a:t>
            </a:r>
            <a:r>
              <a:rPr lang="en-IN" sz="2400" dirty="0" smtClean="0">
                <a:latin typeface="Carnas Light" charset="0"/>
              </a:rPr>
              <a:t> </a:t>
            </a:r>
            <a:r>
              <a:rPr lang="en-IN" sz="2400" dirty="0" smtClean="0">
                <a:latin typeface="Carnas Light" charset="0"/>
              </a:rPr>
              <a:t>Test Script UI</a:t>
            </a:r>
            <a:endParaRPr lang="en-IN" sz="2400" dirty="0">
              <a:latin typeface="Carnas Light" charset="0"/>
            </a:endParaRPr>
          </a:p>
          <a:p>
            <a:pPr>
              <a:buFont typeface="Wingdings" panose="05000000000000000000" pitchFamily="2" charset="2"/>
              <a:buChar char="§"/>
              <a:defRPr/>
            </a:pPr>
            <a:r>
              <a:rPr lang="en-IN" sz="2400" dirty="0" err="1" smtClean="0">
                <a:latin typeface="Carnas Light" charset="0"/>
              </a:rPr>
              <a:t>SyneHorizon</a:t>
            </a:r>
            <a:r>
              <a:rPr lang="en-IN" sz="2400" dirty="0" smtClean="0">
                <a:latin typeface="Carnas Light" charset="0"/>
              </a:rPr>
              <a:t> </a:t>
            </a:r>
            <a:r>
              <a:rPr lang="en-IN" sz="2400" dirty="0" smtClean="0">
                <a:latin typeface="Carnas Light" charset="0"/>
              </a:rPr>
              <a:t>Test Script UI </a:t>
            </a:r>
            <a:r>
              <a:rPr lang="en-IN" sz="2400" dirty="0">
                <a:latin typeface="Carnas Light" charset="0"/>
              </a:rPr>
              <a:t>Menu Bar</a:t>
            </a:r>
          </a:p>
          <a:p>
            <a:pPr>
              <a:buFont typeface="Wingdings" panose="05000000000000000000" pitchFamily="2" charset="2"/>
              <a:buChar char="§"/>
              <a:defRPr/>
            </a:pPr>
            <a:r>
              <a:rPr lang="en-IN" sz="2400" dirty="0" err="1" smtClean="0">
                <a:latin typeface="Carnas Light" charset="0"/>
              </a:rPr>
              <a:t>SyneHorizon</a:t>
            </a:r>
            <a:r>
              <a:rPr lang="en-IN" sz="2400" dirty="0" smtClean="0">
                <a:latin typeface="Carnas Light" charset="0"/>
              </a:rPr>
              <a:t> </a:t>
            </a:r>
            <a:r>
              <a:rPr lang="en-IN" sz="2400" dirty="0" smtClean="0">
                <a:latin typeface="Carnas Light" charset="0"/>
              </a:rPr>
              <a:t>Client </a:t>
            </a:r>
            <a:r>
              <a:rPr lang="en-IN" sz="2400" dirty="0">
                <a:latin typeface="Carnas Light" charset="0"/>
              </a:rPr>
              <a:t>Configuration </a:t>
            </a:r>
            <a:r>
              <a:rPr lang="en-IN" sz="2400" dirty="0" smtClean="0">
                <a:latin typeface="Carnas Light" charset="0"/>
              </a:rPr>
              <a:t>Management UI</a:t>
            </a:r>
            <a:endParaRPr lang="en-IN" sz="2400" dirty="0">
              <a:latin typeface="Carnas Light" charset="0"/>
            </a:endParaRPr>
          </a:p>
          <a:p>
            <a:pPr>
              <a:buFont typeface="Wingdings" panose="05000000000000000000" pitchFamily="2" charset="2"/>
              <a:buChar char="§"/>
              <a:defRPr/>
            </a:pPr>
            <a:r>
              <a:rPr lang="en-IN" sz="2400" dirty="0">
                <a:latin typeface="Carnas Light" charset="0"/>
              </a:rPr>
              <a:t>Configuration Management Page Purpose</a:t>
            </a:r>
          </a:p>
          <a:p>
            <a:pPr>
              <a:buFont typeface="Wingdings" panose="05000000000000000000" pitchFamily="2" charset="2"/>
              <a:buChar char="§"/>
              <a:defRPr/>
            </a:pPr>
            <a:r>
              <a:rPr lang="en-IN" sz="2400" dirty="0">
                <a:latin typeface="Carnas Light" charset="0"/>
              </a:rPr>
              <a:t>View Client Configuration set in Production Env</a:t>
            </a:r>
          </a:p>
          <a:p>
            <a:pPr>
              <a:buFont typeface="Wingdings" panose="05000000000000000000" pitchFamily="2" charset="2"/>
              <a:buChar char="§"/>
              <a:defRPr/>
            </a:pPr>
            <a:r>
              <a:rPr lang="en-IN" sz="2400" dirty="0">
                <a:latin typeface="Carnas Light" charset="0"/>
              </a:rPr>
              <a:t>How Stuff works ?</a:t>
            </a:r>
          </a:p>
          <a:p>
            <a:pPr>
              <a:buFont typeface="Wingdings" panose="05000000000000000000" pitchFamily="2" charset="2"/>
              <a:buChar char="§"/>
              <a:defRPr/>
            </a:pPr>
            <a:endParaRPr lang="en-IN" b="1" dirty="0">
              <a:latin typeface="Carnas Light" charset="0"/>
            </a:endParaRPr>
          </a:p>
          <a:p>
            <a:pPr marL="285750" lvl="1" indent="-285750">
              <a:spcBef>
                <a:spcPts val="1000"/>
              </a:spcBef>
              <a:buClrTx/>
              <a:buSzTx/>
              <a:buFont typeface="Wingdings" pitchFamily="2" charset="2"/>
              <a:buChar char="§"/>
            </a:pPr>
            <a:endParaRPr lang="en-US" sz="1800" b="1" dirty="0">
              <a:latin typeface="Carnas Light" charset="0"/>
            </a:endParaRPr>
          </a:p>
          <a:p>
            <a:pPr marL="285750" lvl="1" indent="-285750">
              <a:spcBef>
                <a:spcPts val="1000"/>
              </a:spcBef>
              <a:buClrTx/>
              <a:buSzTx/>
              <a:buFont typeface="Wingdings" pitchFamily="2" charset="2"/>
              <a:buChar char="§"/>
            </a:pPr>
            <a:endParaRPr lang="en-US" sz="1800" b="1" dirty="0">
              <a:latin typeface="Carnas Light" charset="0"/>
            </a:endParaRPr>
          </a:p>
        </p:txBody>
      </p:sp>
    </p:spTree>
    <p:extLst>
      <p:ext uri="{BB962C8B-B14F-4D97-AF65-F5344CB8AC3E}">
        <p14:creationId xmlns:p14="http://schemas.microsoft.com/office/powerpoint/2010/main" val="29239365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buClr>
                <a:srgbClr val="000000"/>
              </a:buClr>
              <a:buSzPct val="100000"/>
            </a:pPr>
            <a:r>
              <a:rPr lang="en-US" dirty="0" smtClean="0">
                <a:solidFill>
                  <a:schemeClr val="tx1"/>
                </a:solidFill>
              </a:rPr>
              <a:t>Introduction to </a:t>
            </a:r>
            <a:r>
              <a:rPr lang="en-US" dirty="0" err="1" smtClean="0">
                <a:solidFill>
                  <a:schemeClr val="tx1"/>
                </a:solidFill>
              </a:rPr>
              <a:t>SyneHorizon</a:t>
            </a:r>
            <a:r>
              <a:rPr lang="en-US" dirty="0" smtClean="0">
                <a:solidFill>
                  <a:schemeClr val="tx1"/>
                </a:solidFill>
              </a:rPr>
              <a:t> </a:t>
            </a:r>
            <a:r>
              <a:rPr lang="en-US" dirty="0" smtClean="0">
                <a:solidFill>
                  <a:schemeClr val="tx1"/>
                </a:solidFill>
              </a:rPr>
              <a:t>Test Script UI</a:t>
            </a:r>
            <a:endParaRPr lang="en-US" dirty="0">
              <a:solidFill>
                <a:schemeClr val="tx1"/>
              </a:solidFill>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16</a:t>
            </a:fld>
            <a:endParaRPr lang="en-US" dirty="0"/>
          </a:p>
        </p:txBody>
      </p:sp>
      <p:sp>
        <p:nvSpPr>
          <p:cNvPr id="2" name="Text Placeholder 1"/>
          <p:cNvSpPr>
            <a:spLocks noGrp="1"/>
          </p:cNvSpPr>
          <p:nvPr>
            <p:ph type="body" sz="quarter" idx="12"/>
          </p:nvPr>
        </p:nvSpPr>
        <p:spPr>
          <a:xfrm>
            <a:off x="875507" y="937260"/>
            <a:ext cx="10189282" cy="4823459"/>
          </a:xfrm>
        </p:spPr>
        <p:txBody>
          <a:bodyPr/>
          <a:lstStyle/>
          <a:p>
            <a:pPr>
              <a:defRPr/>
            </a:pPr>
            <a:r>
              <a:rPr lang="en-IN" sz="2400" b="1" u="sng" dirty="0" smtClean="0"/>
              <a:t>Test</a:t>
            </a:r>
            <a:r>
              <a:rPr lang="en-IN" sz="2400" u="sng" dirty="0" smtClean="0">
                <a:latin typeface="Carnas Light" charset="0"/>
              </a:rPr>
              <a:t> </a:t>
            </a:r>
            <a:r>
              <a:rPr lang="en-IN" sz="2400" b="1" u="sng" dirty="0" smtClean="0"/>
              <a:t>Script</a:t>
            </a:r>
            <a:r>
              <a:rPr lang="en-IN" sz="2400" u="sng" dirty="0" smtClean="0">
                <a:latin typeface="Carnas Light" charset="0"/>
              </a:rPr>
              <a:t> </a:t>
            </a:r>
            <a:r>
              <a:rPr lang="en-IN" sz="2400" b="1" u="sng" dirty="0" smtClean="0"/>
              <a:t>UI</a:t>
            </a:r>
            <a:r>
              <a:rPr lang="en-US" sz="2400" b="1" dirty="0" smtClean="0"/>
              <a:t>:</a:t>
            </a:r>
            <a:r>
              <a:rPr lang="en-US" sz="2400" b="1" u="sng" dirty="0" smtClean="0"/>
              <a:t>  </a:t>
            </a:r>
            <a:endParaRPr lang="en-US" sz="2400" b="1" u="sng" dirty="0"/>
          </a:p>
          <a:p>
            <a:pPr marL="0" indent="0">
              <a:buNone/>
              <a:defRPr/>
            </a:pPr>
            <a:r>
              <a:rPr lang="en-US" sz="2800" dirty="0" smtClean="0">
                <a:latin typeface="Carnas Light" charset="0"/>
              </a:rPr>
              <a:t>	Used </a:t>
            </a:r>
            <a:r>
              <a:rPr lang="en-US" sz="2800" dirty="0">
                <a:latin typeface="Carnas Light" charset="0"/>
              </a:rPr>
              <a:t>to configure the Dynamic Menus, SpeakITs, Calltypes, </a:t>
            </a:r>
            <a:r>
              <a:rPr lang="en-US" sz="2800" dirty="0" smtClean="0">
                <a:latin typeface="Carnas Light" charset="0"/>
              </a:rPr>
              <a:t>	Initial </a:t>
            </a:r>
            <a:r>
              <a:rPr lang="en-US" sz="2800" dirty="0">
                <a:latin typeface="Carnas Light" charset="0"/>
              </a:rPr>
              <a:t>Action for each OptionCode of particular client. Also </a:t>
            </a:r>
            <a:r>
              <a:rPr lang="en-US" sz="2800" dirty="0" smtClean="0">
                <a:latin typeface="Carnas Light" charset="0"/>
              </a:rPr>
              <a:t>	we </a:t>
            </a:r>
            <a:r>
              <a:rPr lang="en-US" sz="2800" dirty="0">
                <a:latin typeface="Carnas Light" charset="0"/>
              </a:rPr>
              <a:t>can </a:t>
            </a:r>
            <a:r>
              <a:rPr lang="en-US" sz="2800" dirty="0" smtClean="0">
                <a:latin typeface="Carnas Light" charset="0"/>
              </a:rPr>
              <a:t>push </a:t>
            </a:r>
            <a:r>
              <a:rPr lang="en-US" sz="2800" dirty="0">
                <a:latin typeface="Carnas Light" charset="0"/>
              </a:rPr>
              <a:t>the release related new functionality added </a:t>
            </a:r>
            <a:r>
              <a:rPr lang="en-US" sz="2800" dirty="0" smtClean="0">
                <a:latin typeface="Carnas Light" charset="0"/>
              </a:rPr>
              <a:t>	for </a:t>
            </a:r>
            <a:r>
              <a:rPr lang="en-US" sz="2800" dirty="0">
                <a:latin typeface="Carnas Light" charset="0"/>
              </a:rPr>
              <a:t>specific client to QA.</a:t>
            </a:r>
          </a:p>
          <a:p>
            <a:pPr marL="0" lvl="1" indent="0">
              <a:spcBef>
                <a:spcPts val="1000"/>
              </a:spcBef>
              <a:buClrTx/>
              <a:buSzTx/>
              <a:buNone/>
            </a:pPr>
            <a:endParaRPr lang="en-US" sz="2000" dirty="0"/>
          </a:p>
          <a:p>
            <a:pPr marL="0" lvl="1" indent="0">
              <a:spcBef>
                <a:spcPts val="1000"/>
              </a:spcBef>
              <a:buClrTx/>
              <a:buSzTx/>
              <a:buNone/>
            </a:pPr>
            <a:endParaRPr lang="en-US" sz="2000" b="1" dirty="0"/>
          </a:p>
          <a:p>
            <a:pPr marL="285750" lvl="1" indent="-285750">
              <a:spcBef>
                <a:spcPts val="1000"/>
              </a:spcBef>
              <a:buClrTx/>
              <a:buSzTx/>
              <a:buFont typeface="Wingdings" pitchFamily="2" charset="2"/>
              <a:buChar char="§"/>
            </a:pPr>
            <a:endParaRPr lang="en-US" sz="2000" dirty="0"/>
          </a:p>
        </p:txBody>
      </p:sp>
    </p:spTree>
    <p:extLst>
      <p:ext uri="{BB962C8B-B14F-4D97-AF65-F5344CB8AC3E}">
        <p14:creationId xmlns:p14="http://schemas.microsoft.com/office/powerpoint/2010/main" val="29239365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r>
              <a:rPr lang="en-US" dirty="0" smtClean="0"/>
              <a:t>Test Script UI</a:t>
            </a:r>
            <a:r>
              <a:rPr lang="en-US" dirty="0" smtClean="0">
                <a:latin typeface="Tahoma" pitchFamily="34" charset="0"/>
                <a:cs typeface="Tahoma" pitchFamily="34" charset="0"/>
              </a:rPr>
              <a:t> </a:t>
            </a:r>
            <a:r>
              <a:rPr lang="en-US" dirty="0" smtClean="0"/>
              <a:t>Menu Bar</a:t>
            </a:r>
          </a:p>
        </p:txBody>
      </p:sp>
      <p:sp>
        <p:nvSpPr>
          <p:cNvPr id="4" name="Slide Number Placeholder 3"/>
          <p:cNvSpPr>
            <a:spLocks noGrp="1"/>
          </p:cNvSpPr>
          <p:nvPr>
            <p:ph type="sldNum" sz="quarter" idx="4"/>
          </p:nvPr>
        </p:nvSpPr>
        <p:spPr/>
        <p:txBody>
          <a:bodyPr/>
          <a:lstStyle/>
          <a:p>
            <a:fld id="{7591F48A-A635-4EA2-8E7E-325C9425C81C}" type="slidenum">
              <a:rPr lang="en-US" smtClean="0"/>
              <a:pPr/>
              <a:t>17</a:t>
            </a:fld>
            <a:endParaRPr lang="en-US" dirty="0"/>
          </a:p>
        </p:txBody>
      </p:sp>
      <p:sp>
        <p:nvSpPr>
          <p:cNvPr id="2" name="Text Placeholder 1"/>
          <p:cNvSpPr>
            <a:spLocks noGrp="1"/>
          </p:cNvSpPr>
          <p:nvPr>
            <p:ph type="body" sz="quarter" idx="12"/>
          </p:nvPr>
        </p:nvSpPr>
        <p:spPr>
          <a:xfrm>
            <a:off x="784067" y="971550"/>
            <a:ext cx="10189282" cy="4823459"/>
          </a:xfrm>
        </p:spPr>
        <p:txBody>
          <a:bodyPr/>
          <a:lstStyle/>
          <a:p>
            <a:pPr>
              <a:buFont typeface="Wingdings" pitchFamily="2" charset="2"/>
              <a:buChar char="v"/>
            </a:pPr>
            <a:r>
              <a:rPr lang="en-US" dirty="0" smtClean="0">
                <a:latin typeface="Carnas Light" charset="0"/>
              </a:rPr>
              <a:t>There are four different selections from the menu bar.  </a:t>
            </a:r>
          </a:p>
          <a:p>
            <a:pPr>
              <a:buNone/>
            </a:pPr>
            <a:endParaRPr lang="en-US" dirty="0" smtClean="0">
              <a:latin typeface="Carnas Light" charset="0"/>
            </a:endParaRPr>
          </a:p>
          <a:p>
            <a:pPr lvl="0"/>
            <a:r>
              <a:rPr lang="en-US" b="1" u="sng" dirty="0" smtClean="0">
                <a:latin typeface="Carnas Light" charset="0"/>
              </a:rPr>
              <a:t>Master Items </a:t>
            </a:r>
            <a:r>
              <a:rPr lang="en-US" dirty="0" smtClean="0">
                <a:latin typeface="Carnas Light" charset="0"/>
              </a:rPr>
              <a:t>– This selection lists pages used to define or edit core components of the system.  This includes Clients, Messages, Menus, SpeakITs, Functions, Caller Profiles and Reporting Information.</a:t>
            </a:r>
          </a:p>
          <a:p>
            <a:pPr lvl="0"/>
            <a:endParaRPr lang="en-US" dirty="0" smtClean="0">
              <a:latin typeface="Carnas Light" charset="0"/>
            </a:endParaRPr>
          </a:p>
          <a:p>
            <a:pPr lvl="0"/>
            <a:r>
              <a:rPr lang="en-US" b="1" u="sng" dirty="0" smtClean="0">
                <a:latin typeface="Carnas Light" charset="0"/>
              </a:rPr>
              <a:t>Menu Action </a:t>
            </a:r>
            <a:r>
              <a:rPr lang="en-US" dirty="0" smtClean="0">
                <a:latin typeface="Carnas Light" charset="0"/>
              </a:rPr>
              <a:t>– Displays a page that allows the definition of the actions associated with a menu.</a:t>
            </a:r>
          </a:p>
          <a:p>
            <a:pPr lvl="0"/>
            <a:endParaRPr lang="en-US" dirty="0" smtClean="0">
              <a:latin typeface="Carnas Light" charset="0"/>
            </a:endParaRPr>
          </a:p>
          <a:p>
            <a:pPr lvl="0"/>
            <a:r>
              <a:rPr lang="en-US" b="1" u="sng" dirty="0" smtClean="0">
                <a:latin typeface="Carnas Light" charset="0"/>
              </a:rPr>
              <a:t>Client Configuration </a:t>
            </a:r>
            <a:r>
              <a:rPr lang="en-US" dirty="0" smtClean="0">
                <a:latin typeface="Carnas Light" charset="0"/>
              </a:rPr>
              <a:t>– A page that allows the definition of the actions associated with a caller profile.</a:t>
            </a:r>
          </a:p>
          <a:p>
            <a:pPr lvl="0"/>
            <a:endParaRPr lang="en-US" dirty="0" smtClean="0">
              <a:latin typeface="Carnas Light" charset="0"/>
            </a:endParaRPr>
          </a:p>
          <a:p>
            <a:pPr lvl="0"/>
            <a:r>
              <a:rPr lang="en-US" b="1" u="sng" dirty="0" smtClean="0">
                <a:latin typeface="Carnas Light" charset="0"/>
              </a:rPr>
              <a:t>Release</a:t>
            </a:r>
            <a:r>
              <a:rPr lang="en-US" dirty="0" smtClean="0">
                <a:latin typeface="Carnas Light" charset="0"/>
              </a:rPr>
              <a:t> – Displays a page that allows the administrator to release call flow changes that have been made.   </a:t>
            </a:r>
          </a:p>
          <a:p>
            <a:pPr marL="0" lvl="1" indent="0">
              <a:spcBef>
                <a:spcPts val="1000"/>
              </a:spcBef>
              <a:buClrTx/>
              <a:buSzTx/>
              <a:buNone/>
            </a:pPr>
            <a:endParaRPr lang="en-US" sz="1800" dirty="0">
              <a:latin typeface="Carnas Light" charset="0"/>
            </a:endParaRPr>
          </a:p>
          <a:p>
            <a:pPr marL="0" lvl="1" indent="0">
              <a:spcBef>
                <a:spcPts val="1000"/>
              </a:spcBef>
              <a:buClrTx/>
              <a:buSzTx/>
              <a:buNone/>
            </a:pPr>
            <a:endParaRPr lang="en-US" sz="1800" b="1" dirty="0">
              <a:latin typeface="Carnas Light" charset="0"/>
            </a:endParaRPr>
          </a:p>
          <a:p>
            <a:pPr marL="285750" lvl="1" indent="-285750">
              <a:spcBef>
                <a:spcPts val="1000"/>
              </a:spcBef>
              <a:buClrTx/>
              <a:buSzTx/>
              <a:buFont typeface="Wingdings" pitchFamily="2" charset="2"/>
              <a:buChar char="§"/>
            </a:pPr>
            <a:endParaRPr lang="en-US" sz="1800" dirty="0">
              <a:latin typeface="Carnas Light" charset="0"/>
            </a:endParaRPr>
          </a:p>
        </p:txBody>
      </p:sp>
    </p:spTree>
    <p:extLst>
      <p:ext uri="{BB962C8B-B14F-4D97-AF65-F5344CB8AC3E}">
        <p14:creationId xmlns:p14="http://schemas.microsoft.com/office/powerpoint/2010/main" val="29239365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r>
              <a:rPr lang="en-US" dirty="0" smtClean="0"/>
              <a:t>Test Script UI</a:t>
            </a:r>
            <a:r>
              <a:rPr lang="en-US" dirty="0" smtClean="0">
                <a:latin typeface="Tahoma" pitchFamily="34" charset="0"/>
                <a:cs typeface="Tahoma" pitchFamily="34" charset="0"/>
              </a:rPr>
              <a:t> </a:t>
            </a:r>
            <a:r>
              <a:rPr lang="en-US" dirty="0" smtClean="0"/>
              <a:t>Menu Bar</a:t>
            </a:r>
          </a:p>
        </p:txBody>
      </p:sp>
      <p:sp>
        <p:nvSpPr>
          <p:cNvPr id="4" name="Slide Number Placeholder 3"/>
          <p:cNvSpPr>
            <a:spLocks noGrp="1"/>
          </p:cNvSpPr>
          <p:nvPr>
            <p:ph type="sldNum" sz="quarter" idx="4"/>
          </p:nvPr>
        </p:nvSpPr>
        <p:spPr/>
        <p:txBody>
          <a:bodyPr/>
          <a:lstStyle/>
          <a:p>
            <a:fld id="{7591F48A-A635-4EA2-8E7E-325C9425C81C}" type="slidenum">
              <a:rPr lang="en-US" smtClean="0"/>
              <a:pPr/>
              <a:t>18</a:t>
            </a:fld>
            <a:endParaRPr lang="en-US" dirty="0"/>
          </a:p>
        </p:txBody>
      </p:sp>
      <p:sp>
        <p:nvSpPr>
          <p:cNvPr id="2" name="Text Placeholder 1"/>
          <p:cNvSpPr>
            <a:spLocks noGrp="1"/>
          </p:cNvSpPr>
          <p:nvPr>
            <p:ph type="body" sz="quarter" idx="12"/>
          </p:nvPr>
        </p:nvSpPr>
        <p:spPr>
          <a:xfrm>
            <a:off x="589757" y="1209675"/>
            <a:ext cx="10189282" cy="4823459"/>
          </a:xfrm>
        </p:spPr>
        <p:txBody>
          <a:bodyPr/>
          <a:lstStyle/>
          <a:p>
            <a:pPr marL="0" lvl="1" indent="0">
              <a:spcBef>
                <a:spcPts val="1000"/>
              </a:spcBef>
              <a:buClrTx/>
              <a:buSzTx/>
              <a:buNone/>
            </a:pPr>
            <a:endParaRPr lang="en-US" dirty="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a:p>
          <a:p>
            <a:pPr marL="0" lvl="1" indent="0">
              <a:spcBef>
                <a:spcPts val="1000"/>
              </a:spcBef>
              <a:buClrTx/>
              <a:buSzTx/>
              <a:buNone/>
            </a:pPr>
            <a:endParaRPr lang="en-US" dirty="0"/>
          </a:p>
          <a:p>
            <a:pPr marL="0" lvl="1" indent="0">
              <a:spcBef>
                <a:spcPts val="1000"/>
              </a:spcBef>
              <a:buClrTx/>
              <a:buSzTx/>
              <a:buNone/>
            </a:pPr>
            <a:endParaRPr lang="en-US" b="1" dirty="0"/>
          </a:p>
          <a:p>
            <a:pPr marL="285750" lvl="1" indent="-285750">
              <a:spcBef>
                <a:spcPts val="1000"/>
              </a:spcBef>
              <a:buClrTx/>
              <a:buSzTx/>
              <a:buFont typeface="Wingdings" pitchFamily="2" charset="2"/>
              <a:buChar char="§"/>
            </a:pPr>
            <a:endParaRPr lang="en-US" dirty="0"/>
          </a:p>
        </p:txBody>
      </p:sp>
      <p:pic>
        <p:nvPicPr>
          <p:cNvPr id="7" name="Picture 6"/>
          <p:cNvPicPr>
            <a:picLocks noChangeAspect="1"/>
          </p:cNvPicPr>
          <p:nvPr/>
        </p:nvPicPr>
        <p:blipFill>
          <a:blip r:embed="rId2"/>
          <a:stretch>
            <a:fillRect/>
          </a:stretch>
        </p:blipFill>
        <p:spPr>
          <a:xfrm>
            <a:off x="337625" y="1018211"/>
            <a:ext cx="11542128" cy="4682806"/>
          </a:xfrm>
          <a:prstGeom prst="rect">
            <a:avLst/>
          </a:prstGeom>
          <a:ln>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521064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r>
              <a:rPr lang="en-IN" dirty="0" err="1" smtClean="0"/>
              <a:t>SyneHorizon</a:t>
            </a:r>
            <a:r>
              <a:rPr lang="en-IN" dirty="0" smtClean="0"/>
              <a:t> </a:t>
            </a:r>
            <a:r>
              <a:rPr lang="en-IN" dirty="0" smtClean="0"/>
              <a:t>Client Configuration Management UI</a:t>
            </a:r>
            <a:endParaRPr lang="en-US" dirty="0" smtClean="0"/>
          </a:p>
        </p:txBody>
      </p:sp>
      <p:sp>
        <p:nvSpPr>
          <p:cNvPr id="4" name="Slide Number Placeholder 3"/>
          <p:cNvSpPr>
            <a:spLocks noGrp="1"/>
          </p:cNvSpPr>
          <p:nvPr>
            <p:ph type="sldNum" sz="quarter" idx="4"/>
          </p:nvPr>
        </p:nvSpPr>
        <p:spPr/>
        <p:txBody>
          <a:bodyPr/>
          <a:lstStyle/>
          <a:p>
            <a:fld id="{7591F48A-A635-4EA2-8E7E-325C9425C81C}" type="slidenum">
              <a:rPr lang="en-US" smtClean="0"/>
              <a:pPr/>
              <a:t>19</a:t>
            </a:fld>
            <a:endParaRPr lang="en-US" dirty="0"/>
          </a:p>
        </p:txBody>
      </p:sp>
      <p:sp>
        <p:nvSpPr>
          <p:cNvPr id="2" name="Text Placeholder 1"/>
          <p:cNvSpPr>
            <a:spLocks noGrp="1"/>
          </p:cNvSpPr>
          <p:nvPr>
            <p:ph type="body" sz="quarter" idx="12"/>
          </p:nvPr>
        </p:nvSpPr>
        <p:spPr>
          <a:xfrm>
            <a:off x="1149827" y="1200150"/>
            <a:ext cx="10189282" cy="4823459"/>
          </a:xfrm>
        </p:spPr>
        <p:txBody>
          <a:bodyPr/>
          <a:lstStyle/>
          <a:p>
            <a:pPr marL="0" lvl="1" indent="0">
              <a:spcBef>
                <a:spcPts val="1000"/>
              </a:spcBef>
              <a:buClrTx/>
              <a:buSzTx/>
              <a:buNone/>
            </a:pPr>
            <a:endParaRPr lang="en-US" dirty="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a:p>
          <a:p>
            <a:pPr marL="0" lvl="1" indent="0">
              <a:spcBef>
                <a:spcPts val="1000"/>
              </a:spcBef>
              <a:buClrTx/>
              <a:buSzTx/>
              <a:buNone/>
            </a:pPr>
            <a:endParaRPr lang="en-US" dirty="0"/>
          </a:p>
          <a:p>
            <a:pPr marL="0" lvl="1" indent="0">
              <a:spcBef>
                <a:spcPts val="1000"/>
              </a:spcBef>
              <a:buClrTx/>
              <a:buSzTx/>
              <a:buNone/>
            </a:pPr>
            <a:endParaRPr lang="en-US" b="1" dirty="0"/>
          </a:p>
          <a:p>
            <a:pPr marL="285750" lvl="1" indent="-285750">
              <a:spcBef>
                <a:spcPts val="1000"/>
              </a:spcBef>
              <a:buClrTx/>
              <a:buSzTx/>
              <a:buFont typeface="Wingdings" pitchFamily="2" charset="2"/>
              <a:buChar char="§"/>
            </a:pPr>
            <a:endParaRPr lang="en-US" dirty="0"/>
          </a:p>
        </p:txBody>
      </p:sp>
      <p:pic>
        <p:nvPicPr>
          <p:cNvPr id="6" name="Picture 5"/>
          <p:cNvPicPr>
            <a:picLocks noChangeAspect="1"/>
          </p:cNvPicPr>
          <p:nvPr/>
        </p:nvPicPr>
        <p:blipFill>
          <a:blip r:embed="rId2"/>
          <a:stretch>
            <a:fillRect/>
          </a:stretch>
        </p:blipFill>
        <p:spPr>
          <a:xfrm>
            <a:off x="529199" y="1008529"/>
            <a:ext cx="11014433" cy="4840941"/>
          </a:xfrm>
          <a:prstGeom prst="rect">
            <a:avLst/>
          </a:prstGeom>
          <a:ln>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521064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r>
              <a:rPr lang="en-US" dirty="0" err="1" smtClean="0"/>
              <a:t>SyneHorizon</a:t>
            </a:r>
            <a:r>
              <a:rPr lang="en-US" dirty="0" smtClean="0"/>
              <a:t> </a:t>
            </a:r>
            <a:r>
              <a:rPr lang="en-US" dirty="0" smtClean="0"/>
              <a:t>Framework Overview</a:t>
            </a:r>
            <a:endParaRPr lang="en-US" dirty="0"/>
          </a:p>
        </p:txBody>
      </p:sp>
      <p:sp>
        <p:nvSpPr>
          <p:cNvPr id="15" name="Content Placeholder 2"/>
          <p:cNvSpPr>
            <a:spLocks noGrp="1"/>
          </p:cNvSpPr>
          <p:nvPr>
            <p:ph sz="quarter" idx="11"/>
          </p:nvPr>
        </p:nvSpPr>
        <p:spPr>
          <a:solidFill>
            <a:srgbClr val="FAE600"/>
          </a:solidFill>
        </p:spPr>
        <p:txBody>
          <a:bodyPr/>
          <a:lstStyle/>
          <a:p>
            <a:pPr marL="285750" indent="-285750">
              <a:buFont typeface="Wingdings" pitchFamily="2" charset="2"/>
              <a:buChar char="Ø"/>
            </a:pPr>
            <a:r>
              <a:rPr lang="en-US" dirty="0">
                <a:solidFill>
                  <a:schemeClr val="tx1"/>
                </a:solidFill>
              </a:rPr>
              <a:t>Course Content</a:t>
            </a:r>
            <a:r>
              <a:rPr lang="en-US" dirty="0" smtClean="0">
                <a:solidFill>
                  <a:schemeClr val="tx1"/>
                </a:solidFill>
              </a:rPr>
              <a:t>: (Session 1)</a:t>
            </a:r>
            <a:endParaRPr lang="en-US" dirty="0">
              <a:solidFill>
                <a:schemeClr val="tx1"/>
              </a:solidFill>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2</a:t>
            </a:fld>
            <a:endParaRPr lang="en-US" dirty="0"/>
          </a:p>
        </p:txBody>
      </p:sp>
      <p:sp>
        <p:nvSpPr>
          <p:cNvPr id="2" name="Text Placeholder 1"/>
          <p:cNvSpPr>
            <a:spLocks noGrp="1"/>
          </p:cNvSpPr>
          <p:nvPr>
            <p:ph type="body" sz="quarter" idx="12"/>
          </p:nvPr>
        </p:nvSpPr>
        <p:spPr>
          <a:xfrm>
            <a:off x="886937" y="1085850"/>
            <a:ext cx="10189282" cy="5063490"/>
          </a:xfrm>
        </p:spPr>
        <p:txBody>
          <a:bodyPr lIns="91440"/>
          <a:lstStyle/>
          <a:p>
            <a:pPr marL="285750" lvl="1" indent="-285750">
              <a:spcBef>
                <a:spcPts val="1000"/>
              </a:spcBef>
              <a:buClrTx/>
              <a:buSzTx/>
              <a:buFont typeface="Wingdings" pitchFamily="2" charset="2"/>
              <a:buChar char="v"/>
            </a:pPr>
            <a:r>
              <a:rPr lang="en-IN" sz="1800" b="1" dirty="0" smtClean="0"/>
              <a:t>Introduction </a:t>
            </a:r>
            <a:r>
              <a:rPr lang="en-IN" sz="1800" b="1" dirty="0"/>
              <a:t>to </a:t>
            </a:r>
            <a:r>
              <a:rPr lang="en-US" sz="1800" b="1" dirty="0" err="1" smtClean="0"/>
              <a:t>SyneHorizon</a:t>
            </a:r>
            <a:r>
              <a:rPr lang="en-US" sz="1800" b="1" dirty="0" smtClean="0"/>
              <a:t> </a:t>
            </a:r>
            <a:r>
              <a:rPr lang="en-US" sz="1800" b="1" dirty="0" smtClean="0"/>
              <a:t>Framework</a:t>
            </a:r>
            <a:endParaRPr lang="en-US" sz="1800" b="1" dirty="0"/>
          </a:p>
          <a:p>
            <a:pPr marL="285750" lvl="1" indent="-285750">
              <a:spcBef>
                <a:spcPts val="1000"/>
              </a:spcBef>
              <a:buClrTx/>
              <a:buSzTx/>
              <a:buFont typeface="Wingdings" pitchFamily="2" charset="2"/>
              <a:buChar char="v"/>
            </a:pPr>
            <a:r>
              <a:rPr lang="en-US" sz="1800" b="1" dirty="0"/>
              <a:t>Why we need </a:t>
            </a:r>
            <a:r>
              <a:rPr lang="en-US" sz="1800" b="1" dirty="0" err="1" smtClean="0"/>
              <a:t>SyneHorizon</a:t>
            </a:r>
            <a:r>
              <a:rPr lang="en-US" sz="1800" b="1" dirty="0" smtClean="0"/>
              <a:t> </a:t>
            </a:r>
            <a:r>
              <a:rPr lang="en-US" sz="1800" b="1" dirty="0"/>
              <a:t>Framework?</a:t>
            </a:r>
          </a:p>
          <a:p>
            <a:pPr marL="285750" lvl="1" indent="-285750">
              <a:spcBef>
                <a:spcPts val="1000"/>
              </a:spcBef>
              <a:buClrTx/>
              <a:buSzTx/>
              <a:buFont typeface="Wingdings" pitchFamily="2" charset="2"/>
              <a:buChar char="v"/>
            </a:pPr>
            <a:r>
              <a:rPr lang="en-US" sz="1800" b="1" dirty="0"/>
              <a:t>Idea about framework components  </a:t>
            </a:r>
            <a:r>
              <a:rPr lang="en-US" sz="1800" b="1" dirty="0" smtClean="0"/>
              <a:t>and coding standard</a:t>
            </a:r>
            <a:endParaRPr lang="en-US" sz="1800" b="1" dirty="0"/>
          </a:p>
          <a:p>
            <a:pPr marL="914400" lvl="1" indent="-285750" algn="just">
              <a:spcBef>
                <a:spcPts val="1000"/>
              </a:spcBef>
              <a:buClrTx/>
              <a:buSzTx/>
              <a:buFont typeface="Wingdings" pitchFamily="2" charset="2"/>
              <a:buChar char="§"/>
            </a:pPr>
            <a:r>
              <a:rPr lang="en-US" sz="1800" b="1" dirty="0" smtClean="0"/>
              <a:t>Input Unit</a:t>
            </a:r>
          </a:p>
          <a:p>
            <a:pPr marL="914400" lvl="1" indent="-285750" algn="just">
              <a:spcBef>
                <a:spcPts val="1000"/>
              </a:spcBef>
              <a:buClrTx/>
              <a:buSzTx/>
              <a:buFont typeface="Wingdings" pitchFamily="2" charset="2"/>
              <a:buChar char="§"/>
            </a:pPr>
            <a:r>
              <a:rPr lang="en-US" sz="1800" b="1" dirty="0" smtClean="0"/>
              <a:t>Processing unit</a:t>
            </a:r>
          </a:p>
          <a:p>
            <a:pPr marL="914400" lvl="1" indent="-285750" algn="just">
              <a:spcBef>
                <a:spcPts val="1000"/>
              </a:spcBef>
              <a:buClrTx/>
              <a:buSzTx/>
              <a:buFont typeface="Wingdings" pitchFamily="2" charset="2"/>
              <a:buChar char="§"/>
            </a:pPr>
            <a:r>
              <a:rPr lang="en-US" sz="1800" b="1" dirty="0" smtClean="0"/>
              <a:t>Execution Unit</a:t>
            </a:r>
          </a:p>
          <a:p>
            <a:pPr marL="914400" lvl="1" indent="-285750" algn="just">
              <a:spcBef>
                <a:spcPts val="1000"/>
              </a:spcBef>
              <a:buClrTx/>
              <a:buSzTx/>
              <a:buFont typeface="Wingdings" pitchFamily="2" charset="2"/>
              <a:buChar char="§"/>
            </a:pPr>
            <a:r>
              <a:rPr lang="en-US" sz="1800" b="1" dirty="0" smtClean="0"/>
              <a:t>Output Unit</a:t>
            </a:r>
          </a:p>
          <a:p>
            <a:pPr marL="285750" lvl="1" indent="-285750">
              <a:spcBef>
                <a:spcPts val="1000"/>
              </a:spcBef>
              <a:buClrTx/>
              <a:buSzTx/>
              <a:buFont typeface="Wingdings" pitchFamily="2" charset="2"/>
              <a:buChar char="v"/>
            </a:pPr>
            <a:r>
              <a:rPr lang="en-US" sz="1800" b="1" dirty="0" err="1" smtClean="0"/>
              <a:t>SyneHorizon</a:t>
            </a:r>
            <a:r>
              <a:rPr lang="en-US" sz="1800" b="1" dirty="0" smtClean="0"/>
              <a:t> </a:t>
            </a:r>
            <a:r>
              <a:rPr lang="en-US" sz="1800" b="1" dirty="0"/>
              <a:t>Framework </a:t>
            </a:r>
            <a:r>
              <a:rPr lang="en-US" sz="1800" b="1" dirty="0" smtClean="0"/>
              <a:t>Architecture</a:t>
            </a:r>
            <a:endParaRPr lang="en-US" sz="1800" b="1" dirty="0"/>
          </a:p>
          <a:p>
            <a:pPr marL="285750" lvl="1" indent="-285750">
              <a:spcBef>
                <a:spcPts val="1000"/>
              </a:spcBef>
              <a:buClrTx/>
              <a:buSzTx/>
              <a:buFont typeface="Wingdings" pitchFamily="2" charset="2"/>
              <a:buChar char="v"/>
            </a:pPr>
            <a:r>
              <a:rPr lang="en-US" sz="1800" b="1" dirty="0" err="1" smtClean="0"/>
              <a:t>SyneHorizon</a:t>
            </a:r>
            <a:r>
              <a:rPr lang="en-US" sz="1800" b="1" dirty="0" smtClean="0"/>
              <a:t> </a:t>
            </a:r>
            <a:r>
              <a:rPr lang="en-US" sz="1800" b="1" dirty="0" smtClean="0"/>
              <a:t>Features</a:t>
            </a:r>
            <a:endParaRPr lang="en-US" sz="1800" b="1" dirty="0"/>
          </a:p>
          <a:p>
            <a:pPr marL="285750" lvl="1" indent="-285750">
              <a:spcBef>
                <a:spcPts val="1000"/>
              </a:spcBef>
              <a:buClrTx/>
              <a:buSzTx/>
              <a:buFont typeface="Wingdings" pitchFamily="2" charset="2"/>
              <a:buChar char="v"/>
            </a:pPr>
            <a:r>
              <a:rPr lang="en-US" sz="1800" b="1" dirty="0"/>
              <a:t>Advantage of </a:t>
            </a:r>
            <a:r>
              <a:rPr lang="en-US" sz="1800" b="1" dirty="0" err="1" smtClean="0"/>
              <a:t>SyneHorizon</a:t>
            </a:r>
            <a:r>
              <a:rPr lang="en-US" sz="1800" b="1" dirty="0" smtClean="0"/>
              <a:t>                                                                                                                                                      </a:t>
            </a:r>
            <a:endParaRPr lang="en-US" sz="1800" b="1" dirty="0"/>
          </a:p>
          <a:p>
            <a:pPr marL="0" indent="0">
              <a:buNone/>
            </a:pPr>
            <a:endParaRPr lang="en-US" b="1" dirty="0"/>
          </a:p>
        </p:txBody>
      </p:sp>
    </p:spTree>
    <p:extLst>
      <p:ext uri="{BB962C8B-B14F-4D97-AF65-F5344CB8AC3E}">
        <p14:creationId xmlns:p14="http://schemas.microsoft.com/office/powerpoint/2010/main" val="11493366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r>
              <a:rPr lang="en-IN" dirty="0"/>
              <a:t>Configuration </a:t>
            </a:r>
            <a:r>
              <a:rPr lang="en-IN" dirty="0" smtClean="0"/>
              <a:t>Management </a:t>
            </a:r>
            <a:r>
              <a:rPr lang="en-US" dirty="0" smtClean="0"/>
              <a:t>Page Purpose</a:t>
            </a:r>
            <a:endParaRPr lang="en-US"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20</a:t>
            </a:fld>
            <a:endParaRPr lang="en-US" dirty="0"/>
          </a:p>
        </p:txBody>
      </p:sp>
      <p:sp>
        <p:nvSpPr>
          <p:cNvPr id="2" name="Text Placeholder 1"/>
          <p:cNvSpPr>
            <a:spLocks noGrp="1"/>
          </p:cNvSpPr>
          <p:nvPr>
            <p:ph type="body" sz="quarter" idx="12"/>
          </p:nvPr>
        </p:nvSpPr>
        <p:spPr>
          <a:xfrm>
            <a:off x="806927" y="937260"/>
            <a:ext cx="10480198" cy="4823459"/>
          </a:xfrm>
        </p:spPr>
        <p:txBody>
          <a:bodyPr/>
          <a:lstStyle/>
          <a:p>
            <a:r>
              <a:rPr lang="en-US" sz="2000" dirty="0" smtClean="0">
                <a:latin typeface="Carnas Light" charset="0"/>
              </a:rPr>
              <a:t>This page is used to associate a Client/Caller Profile combination to an Action.</a:t>
            </a:r>
          </a:p>
          <a:p>
            <a:endParaRPr lang="en-IN" sz="2000" dirty="0" smtClean="0">
              <a:latin typeface="Carnas Light" charset="0"/>
            </a:endParaRPr>
          </a:p>
          <a:p>
            <a:pPr>
              <a:buNone/>
            </a:pPr>
            <a:r>
              <a:rPr lang="en-US" sz="2000" b="1" u="sng" dirty="0" smtClean="0">
                <a:latin typeface="Carnas Light" charset="0"/>
              </a:rPr>
              <a:t>Definition of Terms</a:t>
            </a:r>
            <a:r>
              <a:rPr lang="en-US" sz="2000" b="1" dirty="0" smtClean="0">
                <a:latin typeface="Carnas Light" charset="0"/>
              </a:rPr>
              <a:t>:</a:t>
            </a:r>
            <a:endParaRPr lang="en-IN" sz="2000" b="1" dirty="0" smtClean="0">
              <a:latin typeface="Carnas Light" charset="0"/>
            </a:endParaRPr>
          </a:p>
          <a:p>
            <a:r>
              <a:rPr lang="en-US" sz="2000" b="1" u="sng" dirty="0" smtClean="0">
                <a:latin typeface="Carnas Light" charset="0"/>
              </a:rPr>
              <a:t>Client</a:t>
            </a:r>
            <a:r>
              <a:rPr lang="en-US" sz="2000" dirty="0" smtClean="0">
                <a:latin typeface="Carnas Light" charset="0"/>
              </a:rPr>
              <a:t> – Wireless Carrier such as AT&amp;T or Verizon</a:t>
            </a:r>
            <a:endParaRPr lang="en-IN" sz="2000" dirty="0" smtClean="0">
              <a:latin typeface="Carnas Light" charset="0"/>
            </a:endParaRPr>
          </a:p>
          <a:p>
            <a:r>
              <a:rPr lang="en-US" sz="2000" b="1" u="sng" dirty="0" smtClean="0">
                <a:latin typeface="Carnas Light" charset="0"/>
              </a:rPr>
              <a:t>Caller Profile</a:t>
            </a:r>
            <a:r>
              <a:rPr lang="en-US" sz="2000" b="1" dirty="0" smtClean="0">
                <a:latin typeface="Carnas Light" charset="0"/>
              </a:rPr>
              <a:t> </a:t>
            </a:r>
            <a:r>
              <a:rPr lang="en-US" sz="2000" dirty="0" smtClean="0">
                <a:latin typeface="Carnas Light" charset="0"/>
              </a:rPr>
              <a:t>– Caller Profile code represents a set of callers in a specific condition or scenario.    For example; 2000 – Business Customer, 2005 – Open Claim and Payment Pending</a:t>
            </a:r>
            <a:endParaRPr lang="en-IN" sz="2000" dirty="0" smtClean="0">
              <a:latin typeface="Carnas Light" charset="0"/>
            </a:endParaRPr>
          </a:p>
          <a:p>
            <a:r>
              <a:rPr lang="en-US" sz="2000" b="1" u="sng" dirty="0" smtClean="0">
                <a:latin typeface="Carnas Light" charset="0"/>
              </a:rPr>
              <a:t>Main Action Type</a:t>
            </a:r>
            <a:r>
              <a:rPr lang="en-US" sz="2000" b="1" dirty="0" smtClean="0">
                <a:latin typeface="Carnas Light" charset="0"/>
              </a:rPr>
              <a:t> </a:t>
            </a:r>
            <a:r>
              <a:rPr lang="en-US" sz="2000" dirty="0" smtClean="0">
                <a:latin typeface="Carnas Light" charset="0"/>
              </a:rPr>
              <a:t>– The Action performed will normally be the Initial Action.  In some scenarios the initial action my be a SpeakIt or Functional Module that can then proceed to a Main Menu.</a:t>
            </a:r>
            <a:endParaRPr lang="en-IN" sz="2000" dirty="0" smtClean="0">
              <a:latin typeface="Carnas Light" charset="0"/>
            </a:endParaRPr>
          </a:p>
          <a:p>
            <a:r>
              <a:rPr lang="en-US" sz="2000" b="1" u="sng" dirty="0" smtClean="0">
                <a:latin typeface="Carnas Light" charset="0"/>
              </a:rPr>
              <a:t>Action</a:t>
            </a:r>
            <a:r>
              <a:rPr lang="en-US" sz="2000" u="sng" dirty="0" smtClean="0">
                <a:latin typeface="Carnas Light" charset="0"/>
              </a:rPr>
              <a:t> </a:t>
            </a:r>
            <a:r>
              <a:rPr lang="en-US" sz="2000" dirty="0" smtClean="0">
                <a:latin typeface="Carnas Light" charset="0"/>
              </a:rPr>
              <a:t>– Used to define the action that will be associated to the Client/Caller Profile.</a:t>
            </a:r>
            <a:endParaRPr lang="en-IN" sz="2000" dirty="0" smtClean="0">
              <a:latin typeface="Carnas Light" charset="0"/>
            </a:endParaRPr>
          </a:p>
          <a:p>
            <a:r>
              <a:rPr lang="en-US" sz="2000" b="1" u="sng" dirty="0" smtClean="0">
                <a:latin typeface="Carnas Light" charset="0"/>
              </a:rPr>
              <a:t>Security Required</a:t>
            </a:r>
            <a:r>
              <a:rPr lang="en-US" sz="2000" b="1" dirty="0" smtClean="0">
                <a:latin typeface="Carnas Light" charset="0"/>
              </a:rPr>
              <a:t> </a:t>
            </a:r>
            <a:r>
              <a:rPr lang="en-US" sz="2000" dirty="0" smtClean="0">
                <a:latin typeface="Carnas Light" charset="0"/>
              </a:rPr>
              <a:t>– Flag used to indicate if security is required for this Client/Caller Profile. </a:t>
            </a:r>
            <a:endParaRPr lang="en-IN" sz="2000" dirty="0" smtClean="0">
              <a:latin typeface="Carnas Light" charset="0"/>
            </a:endParaRPr>
          </a:p>
          <a:p>
            <a:pPr marL="285750" lvl="1" indent="-285750">
              <a:spcBef>
                <a:spcPts val="1000"/>
              </a:spcBef>
              <a:buClrTx/>
              <a:buSzTx/>
              <a:buFont typeface="Wingdings" pitchFamily="2" charset="2"/>
              <a:buChar char="§"/>
            </a:pPr>
            <a:endParaRPr lang="en-US" sz="1800" dirty="0" smtClean="0">
              <a:latin typeface="Carnas Light" charset="0"/>
            </a:endParaRPr>
          </a:p>
          <a:p>
            <a:pPr marL="285750" lvl="1" indent="-285750">
              <a:spcBef>
                <a:spcPts val="1000"/>
              </a:spcBef>
              <a:buClrTx/>
              <a:buSzTx/>
              <a:buFont typeface="Wingdings" pitchFamily="2" charset="2"/>
              <a:buChar char="§"/>
            </a:pPr>
            <a:endParaRPr lang="en-US" sz="1800" dirty="0" smtClean="0">
              <a:latin typeface="Carnas Light" charset="0"/>
            </a:endParaRPr>
          </a:p>
          <a:p>
            <a:pPr marL="285750" lvl="1" indent="-285750">
              <a:spcBef>
                <a:spcPts val="1000"/>
              </a:spcBef>
              <a:buClrTx/>
              <a:buSzTx/>
              <a:buFont typeface="Wingdings" pitchFamily="2" charset="2"/>
              <a:buChar char="§"/>
            </a:pPr>
            <a:endParaRPr lang="en-US" sz="1800" dirty="0" smtClean="0">
              <a:latin typeface="Carnas Light" charset="0"/>
            </a:endParaRPr>
          </a:p>
          <a:p>
            <a:pPr marL="285750" lvl="1" indent="-285750">
              <a:spcBef>
                <a:spcPts val="1000"/>
              </a:spcBef>
              <a:buClrTx/>
              <a:buSzTx/>
              <a:buFont typeface="Wingdings" pitchFamily="2" charset="2"/>
              <a:buChar char="§"/>
            </a:pPr>
            <a:endParaRPr lang="en-US" sz="1800" dirty="0" smtClean="0">
              <a:latin typeface="Carnas Light" charset="0"/>
            </a:endParaRPr>
          </a:p>
          <a:p>
            <a:pPr marL="285750" lvl="1" indent="-285750">
              <a:spcBef>
                <a:spcPts val="1000"/>
              </a:spcBef>
              <a:buClrTx/>
              <a:buSzTx/>
              <a:buFont typeface="Wingdings" pitchFamily="2" charset="2"/>
              <a:buChar char="§"/>
            </a:pPr>
            <a:endParaRPr lang="en-US" sz="1800" dirty="0" smtClean="0">
              <a:latin typeface="Carnas Light" charset="0"/>
            </a:endParaRPr>
          </a:p>
          <a:p>
            <a:pPr marL="285750" lvl="1" indent="-285750">
              <a:spcBef>
                <a:spcPts val="1000"/>
              </a:spcBef>
              <a:buClrTx/>
              <a:buSzTx/>
              <a:buFont typeface="Wingdings" pitchFamily="2" charset="2"/>
              <a:buChar char="§"/>
            </a:pPr>
            <a:endParaRPr lang="en-US" sz="1800" dirty="0">
              <a:latin typeface="Carnas Light" charset="0"/>
            </a:endParaRPr>
          </a:p>
          <a:p>
            <a:pPr marL="0" lvl="1" indent="0">
              <a:spcBef>
                <a:spcPts val="1000"/>
              </a:spcBef>
              <a:buClrTx/>
              <a:buSzTx/>
              <a:buNone/>
            </a:pPr>
            <a:endParaRPr lang="en-US" sz="1800" dirty="0">
              <a:latin typeface="Carnas Light" charset="0"/>
            </a:endParaRPr>
          </a:p>
          <a:p>
            <a:pPr marL="0" lvl="1" indent="0">
              <a:spcBef>
                <a:spcPts val="1000"/>
              </a:spcBef>
              <a:buClrTx/>
              <a:buSzTx/>
              <a:buNone/>
            </a:pPr>
            <a:endParaRPr lang="en-US" sz="1800" b="1" dirty="0">
              <a:latin typeface="Carnas Light" charset="0"/>
            </a:endParaRPr>
          </a:p>
          <a:p>
            <a:pPr marL="285750" lvl="1" indent="-285750">
              <a:spcBef>
                <a:spcPts val="1000"/>
              </a:spcBef>
              <a:buClrTx/>
              <a:buSzTx/>
              <a:buFont typeface="Wingdings" pitchFamily="2" charset="2"/>
              <a:buChar char="§"/>
            </a:pPr>
            <a:endParaRPr lang="en-US" sz="1800" dirty="0">
              <a:latin typeface="Carnas Light" charset="0"/>
            </a:endParaRPr>
          </a:p>
        </p:txBody>
      </p:sp>
    </p:spTree>
    <p:extLst>
      <p:ext uri="{BB962C8B-B14F-4D97-AF65-F5344CB8AC3E}">
        <p14:creationId xmlns:p14="http://schemas.microsoft.com/office/powerpoint/2010/main" val="34521064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pPr marL="0" indent="0"/>
            <a:r>
              <a:rPr lang="en-IN" dirty="0" smtClean="0"/>
              <a:t>View Client Configuration set in Production Env</a:t>
            </a:r>
            <a:endParaRPr lang="en-US" dirty="0" smtClean="0"/>
          </a:p>
        </p:txBody>
      </p:sp>
      <p:sp>
        <p:nvSpPr>
          <p:cNvPr id="4" name="Slide Number Placeholder 3"/>
          <p:cNvSpPr>
            <a:spLocks noGrp="1"/>
          </p:cNvSpPr>
          <p:nvPr>
            <p:ph type="sldNum" sz="quarter" idx="4"/>
          </p:nvPr>
        </p:nvSpPr>
        <p:spPr/>
        <p:txBody>
          <a:bodyPr/>
          <a:lstStyle/>
          <a:p>
            <a:fld id="{7591F48A-A635-4EA2-8E7E-325C9425C81C}" type="slidenum">
              <a:rPr lang="en-US" smtClean="0"/>
              <a:pPr/>
              <a:t>21</a:t>
            </a:fld>
            <a:endParaRPr lang="en-US" dirty="0"/>
          </a:p>
        </p:txBody>
      </p:sp>
      <p:sp>
        <p:nvSpPr>
          <p:cNvPr id="2" name="Text Placeholder 1"/>
          <p:cNvSpPr>
            <a:spLocks noGrp="1"/>
          </p:cNvSpPr>
          <p:nvPr>
            <p:ph type="body" sz="quarter" idx="12"/>
          </p:nvPr>
        </p:nvSpPr>
        <p:spPr>
          <a:xfrm>
            <a:off x="1149827" y="1200150"/>
            <a:ext cx="10189282" cy="4823459"/>
          </a:xfrm>
        </p:spPr>
        <p:txBody>
          <a:bodyPr/>
          <a:lstStyle/>
          <a:p>
            <a:pPr marL="0" lvl="1" indent="0">
              <a:spcBef>
                <a:spcPts val="1000"/>
              </a:spcBef>
              <a:buClrTx/>
              <a:buSzTx/>
              <a:buNone/>
            </a:pPr>
            <a:endParaRPr lang="en-US" dirty="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a:p>
          <a:p>
            <a:pPr marL="0" lvl="1" indent="0">
              <a:spcBef>
                <a:spcPts val="1000"/>
              </a:spcBef>
              <a:buClrTx/>
              <a:buSzTx/>
              <a:buNone/>
            </a:pPr>
            <a:endParaRPr lang="en-US" dirty="0"/>
          </a:p>
          <a:p>
            <a:pPr marL="0" lvl="1" indent="0">
              <a:spcBef>
                <a:spcPts val="1000"/>
              </a:spcBef>
              <a:buClrTx/>
              <a:buSzTx/>
              <a:buNone/>
            </a:pPr>
            <a:endParaRPr lang="en-US" b="1" dirty="0"/>
          </a:p>
          <a:p>
            <a:pPr marL="285750" lvl="1" indent="-285750">
              <a:spcBef>
                <a:spcPts val="1000"/>
              </a:spcBef>
              <a:buClrTx/>
              <a:buSzTx/>
              <a:buFont typeface="Wingdings" pitchFamily="2" charset="2"/>
              <a:buChar char="§"/>
            </a:pPr>
            <a:endParaRPr lang="en-US" dirty="0"/>
          </a:p>
        </p:txBody>
      </p:sp>
      <p:pic>
        <p:nvPicPr>
          <p:cNvPr id="6" name="Picture 2"/>
          <p:cNvPicPr>
            <a:picLocks noChangeAspect="1" noChangeArrowheads="1"/>
          </p:cNvPicPr>
          <p:nvPr/>
        </p:nvPicPr>
        <p:blipFill>
          <a:blip r:embed="rId2" cstate="print"/>
          <a:srcRect t="11260"/>
          <a:stretch>
            <a:fillRect/>
          </a:stretch>
        </p:blipFill>
        <p:spPr bwMode="auto">
          <a:xfrm>
            <a:off x="918882" y="922971"/>
            <a:ext cx="10302539" cy="5100637"/>
          </a:xfrm>
          <a:prstGeom prst="rect">
            <a:avLst/>
          </a:prstGeom>
          <a:noFill/>
          <a:ln w="19050">
            <a:solidFill>
              <a:srgbClr val="FFFF00"/>
            </a:solidFill>
            <a:miter lim="800000"/>
            <a:headEnd/>
            <a:tailEnd/>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5210640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889370" cy="418678"/>
          </a:xfrm>
        </p:spPr>
        <p:txBody>
          <a:bodyPr/>
          <a:lstStyle/>
          <a:p>
            <a:r>
              <a:rPr lang="en-US" dirty="0" smtClean="0"/>
              <a:t>How Stuff works ?</a:t>
            </a:r>
          </a:p>
        </p:txBody>
      </p:sp>
      <p:sp>
        <p:nvSpPr>
          <p:cNvPr id="4" name="Slide Number Placeholder 3"/>
          <p:cNvSpPr>
            <a:spLocks noGrp="1"/>
          </p:cNvSpPr>
          <p:nvPr>
            <p:ph type="sldNum" sz="quarter" idx="4"/>
          </p:nvPr>
        </p:nvSpPr>
        <p:spPr/>
        <p:txBody>
          <a:bodyPr/>
          <a:lstStyle/>
          <a:p>
            <a:fld id="{7591F48A-A635-4EA2-8E7E-325C9425C81C}" type="slidenum">
              <a:rPr lang="en-US" smtClean="0"/>
              <a:pPr/>
              <a:t>22</a:t>
            </a:fld>
            <a:endParaRPr lang="en-US" dirty="0"/>
          </a:p>
        </p:txBody>
      </p:sp>
      <p:sp>
        <p:nvSpPr>
          <p:cNvPr id="2" name="Text Placeholder 1"/>
          <p:cNvSpPr>
            <a:spLocks noGrp="1"/>
          </p:cNvSpPr>
          <p:nvPr>
            <p:ph type="body" sz="quarter" idx="12"/>
          </p:nvPr>
        </p:nvSpPr>
        <p:spPr>
          <a:xfrm>
            <a:off x="1149827" y="1200150"/>
            <a:ext cx="10189282" cy="4823459"/>
          </a:xfrm>
        </p:spPr>
        <p:txBody>
          <a:bodyPr/>
          <a:lstStyle/>
          <a:p>
            <a:pPr marL="0" lvl="1" indent="0">
              <a:spcBef>
                <a:spcPts val="1000"/>
              </a:spcBef>
              <a:buClrTx/>
              <a:buSzTx/>
              <a:buNone/>
            </a:pPr>
            <a:endParaRPr lang="en-US" dirty="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smtClean="0"/>
          </a:p>
          <a:p>
            <a:pPr marL="285750" lvl="1" indent="-285750">
              <a:spcBef>
                <a:spcPts val="1000"/>
              </a:spcBef>
              <a:buClrTx/>
              <a:buSzTx/>
              <a:buFont typeface="Wingdings" pitchFamily="2" charset="2"/>
              <a:buChar char="§"/>
            </a:pPr>
            <a:endParaRPr lang="en-US" dirty="0"/>
          </a:p>
          <a:p>
            <a:pPr marL="0" lvl="1" indent="0">
              <a:spcBef>
                <a:spcPts val="1000"/>
              </a:spcBef>
              <a:buClrTx/>
              <a:buSzTx/>
              <a:buNone/>
            </a:pPr>
            <a:endParaRPr lang="en-US" dirty="0"/>
          </a:p>
          <a:p>
            <a:pPr marL="0" lvl="1" indent="0">
              <a:spcBef>
                <a:spcPts val="1000"/>
              </a:spcBef>
              <a:buClrTx/>
              <a:buSzTx/>
              <a:buNone/>
            </a:pPr>
            <a:endParaRPr lang="en-US" b="1" dirty="0"/>
          </a:p>
          <a:p>
            <a:pPr marL="285750" lvl="1" indent="-285750">
              <a:spcBef>
                <a:spcPts val="1000"/>
              </a:spcBef>
              <a:buClrTx/>
              <a:buSzTx/>
              <a:buFont typeface="Wingdings" pitchFamily="2" charset="2"/>
              <a:buChar char="§"/>
            </a:pPr>
            <a:endParaRPr lang="en-US" dirty="0"/>
          </a:p>
        </p:txBody>
      </p:sp>
      <p:sp>
        <p:nvSpPr>
          <p:cNvPr id="8" name="TextBox 55"/>
          <p:cNvSpPr txBox="1">
            <a:spLocks noChangeArrowheads="1"/>
          </p:cNvSpPr>
          <p:nvPr/>
        </p:nvSpPr>
        <p:spPr bwMode="auto">
          <a:xfrm>
            <a:off x="381000" y="1524000"/>
            <a:ext cx="4267200" cy="2308225"/>
          </a:xfrm>
          <a:prstGeom prst="rect">
            <a:avLst/>
          </a:prstGeom>
          <a:noFill/>
          <a:ln w="9525">
            <a:noFill/>
            <a:miter lim="800000"/>
            <a:headEnd/>
            <a:tailEnd/>
          </a:ln>
        </p:spPr>
        <p:txBody>
          <a:bodyPr>
            <a:spAutoFit/>
          </a:bodyPr>
          <a:lstStyle/>
          <a:p>
            <a:pPr marL="342900" indent="-342900">
              <a:buFontTx/>
              <a:buAutoNum type="arabicPeriod"/>
            </a:pPr>
            <a:r>
              <a:rPr lang="en-US" dirty="0">
                <a:latin typeface="Calibri" pitchFamily="34" charset="0"/>
              </a:rPr>
              <a:t>Hit http URL with pass appropriate parameters</a:t>
            </a:r>
          </a:p>
          <a:p>
            <a:pPr marL="342900" indent="-342900">
              <a:buFontTx/>
              <a:buAutoNum type="arabicPeriod"/>
            </a:pPr>
            <a:r>
              <a:rPr lang="en-US" dirty="0">
                <a:latin typeface="Calibri" pitchFamily="34" charset="0"/>
              </a:rPr>
              <a:t>Response generated at the server is sent as xml page.</a:t>
            </a:r>
          </a:p>
          <a:p>
            <a:pPr marL="342900" indent="-342900">
              <a:buFontTx/>
              <a:buAutoNum type="arabicPeriod"/>
            </a:pPr>
            <a:r>
              <a:rPr lang="en-US" dirty="0">
                <a:latin typeface="Calibri" pitchFamily="34" charset="0"/>
              </a:rPr>
              <a:t>Parse generated XML to decide next URL to hit.</a:t>
            </a:r>
          </a:p>
          <a:p>
            <a:pPr marL="342900" indent="-342900">
              <a:buFontTx/>
              <a:buAutoNum type="arabicPeriod"/>
            </a:pPr>
            <a:r>
              <a:rPr lang="en-US" dirty="0">
                <a:latin typeface="Calibri" pitchFamily="34" charset="0"/>
              </a:rPr>
              <a:t>Input and other parameters are picked from the input configuration files</a:t>
            </a:r>
          </a:p>
        </p:txBody>
      </p:sp>
      <p:pic>
        <p:nvPicPr>
          <p:cNvPr id="9" name="Picture 4"/>
          <p:cNvPicPr>
            <a:picLocks noChangeAspect="1" noChangeArrowheads="1"/>
          </p:cNvPicPr>
          <p:nvPr/>
        </p:nvPicPr>
        <p:blipFill>
          <a:blip r:embed="rId2" cstate="print"/>
          <a:srcRect r="25773"/>
          <a:stretch>
            <a:fillRect/>
          </a:stretch>
        </p:blipFill>
        <p:spPr bwMode="auto">
          <a:xfrm>
            <a:off x="4530090" y="3169920"/>
            <a:ext cx="4114800" cy="2565872"/>
          </a:xfrm>
          <a:prstGeom prst="rect">
            <a:avLst/>
          </a:prstGeom>
          <a:ln w="88900" cap="sq" cmpd="thickThin">
            <a:solidFill>
              <a:schemeClr val="tx2">
                <a:lumMod val="20000"/>
                <a:lumOff val="80000"/>
              </a:schemeClr>
            </a:solidFill>
            <a:prstDash val="solid"/>
            <a:miter lim="800000"/>
          </a:ln>
          <a:effectLst>
            <a:innerShdw blurRad="76200">
              <a:srgbClr val="000000"/>
            </a:innerShdw>
          </a:effectLst>
        </p:spPr>
      </p:pic>
      <p:sp>
        <p:nvSpPr>
          <p:cNvPr id="10" name="Cube 9"/>
          <p:cNvSpPr/>
          <p:nvPr/>
        </p:nvSpPr>
        <p:spPr>
          <a:xfrm>
            <a:off x="8077200" y="883920"/>
            <a:ext cx="457200" cy="990600"/>
          </a:xfrm>
          <a:prstGeom prst="cube">
            <a:avLst/>
          </a:prstGeom>
          <a:solidFill>
            <a:schemeClr val="bg1">
              <a:lumMod val="75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anchor="ctr"/>
          <a:lstStyle/>
          <a:p>
            <a:pPr algn="ctr" fontAlgn="auto">
              <a:spcBef>
                <a:spcPts val="0"/>
              </a:spcBef>
              <a:spcAft>
                <a:spcPts val="0"/>
              </a:spcAft>
              <a:defRPr/>
            </a:pPr>
            <a:endParaRPr lang="en-US" dirty="0"/>
          </a:p>
        </p:txBody>
      </p:sp>
      <p:pic>
        <p:nvPicPr>
          <p:cNvPr id="11" name="Picture 5" descr="C:\Users\cwr.rajesh.borade\Desktop\Hardware_Hardware-01-512.png"/>
          <p:cNvPicPr>
            <a:picLocks noChangeAspect="1" noChangeArrowheads="1"/>
          </p:cNvPicPr>
          <p:nvPr/>
        </p:nvPicPr>
        <p:blipFill>
          <a:blip r:embed="rId3"/>
          <a:srcRect/>
          <a:stretch>
            <a:fillRect/>
          </a:stretch>
        </p:blipFill>
        <p:spPr bwMode="auto">
          <a:xfrm>
            <a:off x="1443990" y="4888230"/>
            <a:ext cx="1066800" cy="1066800"/>
          </a:xfrm>
          <a:prstGeom prst="rect">
            <a:avLst/>
          </a:prstGeom>
          <a:noFill/>
          <a:ln w="9525">
            <a:noFill/>
            <a:miter lim="800000"/>
            <a:headEnd/>
            <a:tailEnd/>
          </a:ln>
        </p:spPr>
      </p:pic>
      <p:sp>
        <p:nvSpPr>
          <p:cNvPr id="12" name="TextBox 8"/>
          <p:cNvSpPr txBox="1">
            <a:spLocks noChangeArrowheads="1"/>
          </p:cNvSpPr>
          <p:nvPr/>
        </p:nvSpPr>
        <p:spPr bwMode="auto">
          <a:xfrm>
            <a:off x="274320" y="5787390"/>
            <a:ext cx="3733800" cy="369888"/>
          </a:xfrm>
          <a:prstGeom prst="rect">
            <a:avLst/>
          </a:prstGeom>
          <a:noFill/>
          <a:ln w="9525">
            <a:noFill/>
            <a:miter lim="800000"/>
            <a:headEnd/>
            <a:tailEnd/>
          </a:ln>
        </p:spPr>
        <p:txBody>
          <a:bodyPr>
            <a:spAutoFit/>
          </a:bodyPr>
          <a:lstStyle/>
          <a:p>
            <a:r>
              <a:rPr lang="en-US" dirty="0" err="1" smtClean="0">
                <a:latin typeface="Calibri" pitchFamily="34" charset="0"/>
              </a:rPr>
              <a:t>SyneHorizon</a:t>
            </a:r>
            <a:r>
              <a:rPr lang="en-US" dirty="0" smtClean="0">
                <a:latin typeface="Calibri" pitchFamily="34" charset="0"/>
              </a:rPr>
              <a:t> </a:t>
            </a:r>
            <a:r>
              <a:rPr lang="en-US" dirty="0" smtClean="0">
                <a:latin typeface="Calibri" pitchFamily="34" charset="0"/>
              </a:rPr>
              <a:t>Framework</a:t>
            </a:r>
            <a:endParaRPr lang="en-US" dirty="0">
              <a:latin typeface="Calibri" pitchFamily="34" charset="0"/>
            </a:endParaRPr>
          </a:p>
        </p:txBody>
      </p:sp>
      <p:sp>
        <p:nvSpPr>
          <p:cNvPr id="13" name="TextBox 4"/>
          <p:cNvSpPr txBox="1">
            <a:spLocks noChangeArrowheads="1"/>
          </p:cNvSpPr>
          <p:nvPr/>
        </p:nvSpPr>
        <p:spPr bwMode="auto">
          <a:xfrm>
            <a:off x="8397240" y="1958340"/>
            <a:ext cx="1524000" cy="369888"/>
          </a:xfrm>
          <a:prstGeom prst="rect">
            <a:avLst/>
          </a:prstGeom>
          <a:noFill/>
          <a:ln w="9525">
            <a:noFill/>
            <a:miter lim="800000"/>
            <a:headEnd/>
            <a:tailEnd/>
          </a:ln>
        </p:spPr>
        <p:txBody>
          <a:bodyPr>
            <a:spAutoFit/>
          </a:bodyPr>
          <a:lstStyle/>
          <a:p>
            <a:r>
              <a:rPr lang="en-US" dirty="0">
                <a:latin typeface="Calibri" pitchFamily="34" charset="0"/>
              </a:rPr>
              <a:t>VXML Server</a:t>
            </a:r>
          </a:p>
        </p:txBody>
      </p:sp>
      <p:cxnSp>
        <p:nvCxnSpPr>
          <p:cNvPr id="19" name="Curved Connector 18"/>
          <p:cNvCxnSpPr/>
          <p:nvPr/>
        </p:nvCxnSpPr>
        <p:spPr>
          <a:xfrm rot="10800000" flipV="1">
            <a:off x="2468880" y="1531620"/>
            <a:ext cx="5532120" cy="3749040"/>
          </a:xfrm>
          <a:prstGeom prst="curvedConnector3">
            <a:avLst>
              <a:gd name="adj1" fmla="val 50000"/>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1" name="Curved Connector 20"/>
          <p:cNvCxnSpPr/>
          <p:nvPr/>
        </p:nvCxnSpPr>
        <p:spPr>
          <a:xfrm flipV="1">
            <a:off x="2628900" y="1794510"/>
            <a:ext cx="5509260" cy="3920490"/>
          </a:xfrm>
          <a:prstGeom prst="curvedConnector3">
            <a:avLst>
              <a:gd name="adj1" fmla="val 50000"/>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210640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1662800" cy="418678"/>
          </a:xfrm>
        </p:spPr>
        <p:txBody>
          <a:bodyPr/>
          <a:lstStyle/>
          <a:p>
            <a:r>
              <a:rPr lang="en-US" b="1" dirty="0" err="1" smtClean="0"/>
              <a:t>SyneHorizon</a:t>
            </a:r>
            <a:r>
              <a:rPr lang="en-US" b="1" dirty="0" smtClean="0"/>
              <a:t> </a:t>
            </a:r>
            <a:r>
              <a:rPr lang="en-US" b="1" dirty="0" smtClean="0"/>
              <a:t>Overview of Media Server Configuration</a:t>
            </a:r>
            <a:endParaRPr lang="en-US" b="1" dirty="0"/>
          </a:p>
        </p:txBody>
      </p:sp>
      <p:sp>
        <p:nvSpPr>
          <p:cNvPr id="15" name="Content Placeholder 2"/>
          <p:cNvSpPr>
            <a:spLocks noGrp="1"/>
          </p:cNvSpPr>
          <p:nvPr>
            <p:ph sz="quarter" idx="11"/>
          </p:nvPr>
        </p:nvSpPr>
        <p:spPr>
          <a:solidFill>
            <a:srgbClr val="FAE600"/>
          </a:solidFill>
        </p:spPr>
        <p:txBody>
          <a:bodyPr/>
          <a:lstStyle/>
          <a:p>
            <a:pPr marL="285750" indent="-285750">
              <a:buFont typeface="Wingdings" pitchFamily="2" charset="2"/>
              <a:buChar char="Ø"/>
            </a:pPr>
            <a:r>
              <a:rPr lang="en-US" b="1" dirty="0">
                <a:solidFill>
                  <a:schemeClr val="tx1"/>
                </a:solidFill>
              </a:rPr>
              <a:t>Course Content</a:t>
            </a:r>
            <a:r>
              <a:rPr lang="en-US" b="1" dirty="0" smtClean="0">
                <a:solidFill>
                  <a:schemeClr val="tx1"/>
                </a:solidFill>
              </a:rPr>
              <a:t>: (Session 4)</a:t>
            </a:r>
            <a:endParaRPr lang="en-US" b="1" dirty="0">
              <a:solidFill>
                <a:schemeClr val="tx1"/>
              </a:solidFill>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23</a:t>
            </a:fld>
            <a:endParaRPr lang="en-US" dirty="0"/>
          </a:p>
        </p:txBody>
      </p:sp>
      <p:sp>
        <p:nvSpPr>
          <p:cNvPr id="2" name="Text Placeholder 1"/>
          <p:cNvSpPr>
            <a:spLocks noGrp="1"/>
          </p:cNvSpPr>
          <p:nvPr>
            <p:ph type="body" sz="quarter" idx="12"/>
          </p:nvPr>
        </p:nvSpPr>
        <p:spPr>
          <a:xfrm>
            <a:off x="1046957" y="1223010"/>
            <a:ext cx="10189282" cy="5109210"/>
          </a:xfrm>
        </p:spPr>
        <p:txBody>
          <a:bodyPr lIns="91440"/>
          <a:lstStyle/>
          <a:p>
            <a:pPr marL="342900" lvl="1" indent="-342900">
              <a:spcBef>
                <a:spcPts val="1000"/>
              </a:spcBef>
              <a:buClrTx/>
              <a:buSzTx/>
              <a:buFont typeface="Wingdings" panose="05000000000000000000" pitchFamily="2" charset="2"/>
              <a:buChar char="§"/>
            </a:pPr>
            <a:r>
              <a:rPr lang="en-IN" sz="2400" b="1" dirty="0">
                <a:latin typeface="Carnas Light" charset="0"/>
              </a:rPr>
              <a:t>Introduction to </a:t>
            </a:r>
            <a:r>
              <a:rPr lang="en-IN" sz="2400" b="1" dirty="0" err="1" smtClean="0">
                <a:latin typeface="Carnas Light" charset="0"/>
              </a:rPr>
              <a:t>SyneHorizon</a:t>
            </a:r>
            <a:r>
              <a:rPr lang="en-IN" sz="2400" b="1" dirty="0" smtClean="0">
                <a:latin typeface="Carnas Light" charset="0"/>
              </a:rPr>
              <a:t> </a:t>
            </a:r>
            <a:r>
              <a:rPr lang="en-IN" sz="2400" b="1" dirty="0">
                <a:latin typeface="Carnas Light" charset="0"/>
              </a:rPr>
              <a:t>Media Server Configurations</a:t>
            </a:r>
          </a:p>
          <a:p>
            <a:pPr marL="342900" lvl="1" indent="-342900">
              <a:spcBef>
                <a:spcPts val="1000"/>
              </a:spcBef>
              <a:buClrTx/>
              <a:buSzTx/>
              <a:buFont typeface="Wingdings" panose="05000000000000000000" pitchFamily="2" charset="2"/>
              <a:buChar char="§"/>
            </a:pPr>
            <a:r>
              <a:rPr lang="en-IN" sz="2400" b="1" dirty="0">
                <a:latin typeface="Carnas Light" charset="0"/>
              </a:rPr>
              <a:t>Media sever location is configured in </a:t>
            </a:r>
            <a:r>
              <a:rPr lang="en-IN" sz="2400" b="1" dirty="0" err="1" smtClean="0">
                <a:latin typeface="Carnas Light" charset="0"/>
              </a:rPr>
              <a:t>SyneHorizon</a:t>
            </a:r>
            <a:r>
              <a:rPr lang="en-IN" sz="2400" b="1" dirty="0" smtClean="0">
                <a:latin typeface="Carnas Light" charset="0"/>
              </a:rPr>
              <a:t> </a:t>
            </a:r>
            <a:r>
              <a:rPr lang="en-IN" sz="2400" b="1" dirty="0" smtClean="0">
                <a:latin typeface="Carnas Light" charset="0"/>
              </a:rPr>
              <a:t>Server </a:t>
            </a:r>
            <a:r>
              <a:rPr lang="en-IN" sz="2400" b="1" dirty="0">
                <a:latin typeface="Carnas Light" charset="0"/>
              </a:rPr>
              <a:t>and </a:t>
            </a:r>
            <a:r>
              <a:rPr lang="en-IN" sz="2400" b="1" dirty="0" err="1" smtClean="0">
                <a:latin typeface="Carnas Light" charset="0"/>
              </a:rPr>
              <a:t>SyneHorizon</a:t>
            </a:r>
            <a:r>
              <a:rPr lang="en-IN" sz="2400" b="1" dirty="0" smtClean="0">
                <a:latin typeface="Carnas Light" charset="0"/>
              </a:rPr>
              <a:t> </a:t>
            </a:r>
            <a:r>
              <a:rPr lang="en-IN" sz="2400" b="1" dirty="0">
                <a:latin typeface="Carnas Light" charset="0"/>
              </a:rPr>
              <a:t>Rule Engine in configuration file</a:t>
            </a:r>
          </a:p>
          <a:p>
            <a:pPr marL="342900" lvl="1" indent="-342900">
              <a:spcBef>
                <a:spcPts val="1000"/>
              </a:spcBef>
              <a:buClrTx/>
              <a:buSzTx/>
              <a:buFont typeface="Wingdings" panose="05000000000000000000" pitchFamily="2" charset="2"/>
              <a:buChar char="§"/>
            </a:pPr>
            <a:r>
              <a:rPr lang="en-IN" sz="2400" b="1" dirty="0" err="1" smtClean="0">
                <a:latin typeface="Carnas Light" charset="0"/>
              </a:rPr>
              <a:t>SyneHorizon</a:t>
            </a:r>
            <a:r>
              <a:rPr lang="en-IN" sz="2400" b="1" dirty="0" smtClean="0">
                <a:latin typeface="Carnas Light" charset="0"/>
              </a:rPr>
              <a:t> </a:t>
            </a:r>
            <a:r>
              <a:rPr lang="en-IN" sz="2400" b="1" dirty="0">
                <a:latin typeface="Carnas Light" charset="0"/>
              </a:rPr>
              <a:t>Overview of Environment Config</a:t>
            </a:r>
          </a:p>
          <a:p>
            <a:pPr marL="342900" lvl="1" indent="-342900">
              <a:spcBef>
                <a:spcPts val="1000"/>
              </a:spcBef>
              <a:buClrTx/>
              <a:buSzTx/>
              <a:buFont typeface="Wingdings" panose="05000000000000000000" pitchFamily="2" charset="2"/>
              <a:buChar char="§"/>
            </a:pPr>
            <a:r>
              <a:rPr lang="en-IN" sz="2400" b="1" dirty="0">
                <a:latin typeface="Carnas Light" charset="0"/>
              </a:rPr>
              <a:t>Correlation between </a:t>
            </a:r>
            <a:r>
              <a:rPr lang="en-IN" sz="2400" b="1" dirty="0" err="1" smtClean="0">
                <a:latin typeface="Carnas Light" charset="0"/>
              </a:rPr>
              <a:t>SyneHorizon</a:t>
            </a:r>
            <a:r>
              <a:rPr lang="en-IN" sz="2400" b="1" dirty="0" smtClean="0">
                <a:latin typeface="Carnas Light" charset="0"/>
              </a:rPr>
              <a:t>, </a:t>
            </a:r>
            <a:r>
              <a:rPr lang="en-IN" sz="2400" b="1" dirty="0">
                <a:latin typeface="Carnas Light" charset="0"/>
              </a:rPr>
              <a:t>Media server and Audios</a:t>
            </a:r>
          </a:p>
          <a:p>
            <a:pPr marL="342900" lvl="1" indent="-342900">
              <a:spcBef>
                <a:spcPts val="1000"/>
              </a:spcBef>
              <a:buClrTx/>
              <a:buSzTx/>
              <a:buFont typeface="Wingdings" panose="05000000000000000000" pitchFamily="2" charset="2"/>
              <a:buChar char="§"/>
            </a:pPr>
            <a:r>
              <a:rPr lang="en-IN" sz="2400" b="1" dirty="0">
                <a:latin typeface="Carnas Light" charset="0"/>
              </a:rPr>
              <a:t>Call Type logging / Reporting</a:t>
            </a:r>
          </a:p>
          <a:p>
            <a:pPr marL="342900" lvl="1" indent="-342900">
              <a:spcBef>
                <a:spcPts val="1000"/>
              </a:spcBef>
              <a:buClrTx/>
              <a:buSzTx/>
              <a:buFont typeface="Wingdings" panose="05000000000000000000" pitchFamily="2" charset="2"/>
              <a:buChar char="§"/>
            </a:pPr>
            <a:r>
              <a:rPr lang="en-IN" sz="2400" b="1" dirty="0">
                <a:latin typeface="Carnas Light" charset="0"/>
              </a:rPr>
              <a:t>Reporting </a:t>
            </a:r>
            <a:r>
              <a:rPr lang="en-IN" sz="2400" b="1" dirty="0" smtClean="0">
                <a:latin typeface="Carnas Light" charset="0"/>
              </a:rPr>
              <a:t>Server</a:t>
            </a:r>
            <a:r>
              <a:rPr lang="en-US" sz="2400" dirty="0" smtClean="0">
                <a:latin typeface="Carnas Light" charset="0"/>
              </a:rPr>
              <a:t> </a:t>
            </a:r>
          </a:p>
          <a:p>
            <a:pPr marL="0" lvl="1" indent="0">
              <a:spcBef>
                <a:spcPts val="1000"/>
              </a:spcBef>
              <a:buClrTx/>
              <a:buSzTx/>
              <a:buNone/>
            </a:pPr>
            <a:endParaRPr lang="en-US" sz="2400" b="1" dirty="0">
              <a:latin typeface="Carnas Light" charset="0"/>
            </a:endParaRPr>
          </a:p>
          <a:p>
            <a:pPr marL="0" indent="0">
              <a:buNone/>
            </a:pPr>
            <a:endParaRPr lang="en-US" sz="2400" b="1" dirty="0">
              <a:latin typeface="Carnas Light" charset="0"/>
            </a:endParaRP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677790" cy="418678"/>
          </a:xfrm>
        </p:spPr>
        <p:txBody>
          <a:bodyPr/>
          <a:lstStyle/>
          <a:p>
            <a:pPr marL="457200" lvl="1" indent="-457200">
              <a:spcBef>
                <a:spcPts val="1000"/>
              </a:spcBef>
              <a:buClrTx/>
              <a:buSzTx/>
              <a:buFont typeface="Wingdings" pitchFamily="2" charset="2"/>
              <a:buChar char="Ø"/>
            </a:pPr>
            <a:r>
              <a:rPr lang="en-IN" sz="3200" b="1" dirty="0">
                <a:latin typeface="Carnas ExtraLight"/>
                <a:cs typeface="Carnas ExtraLight"/>
              </a:rPr>
              <a:t>Introduction to </a:t>
            </a:r>
            <a:r>
              <a:rPr lang="en-US" sz="3200" b="1" dirty="0" err="1" smtClean="0">
                <a:latin typeface="Carnas ExtraLight"/>
                <a:cs typeface="Carnas ExtraLight"/>
              </a:rPr>
              <a:t>SyneHorizon</a:t>
            </a:r>
            <a:r>
              <a:rPr lang="en-US" sz="3200" b="1" dirty="0" smtClean="0">
                <a:latin typeface="Carnas ExtraLight"/>
                <a:cs typeface="Carnas ExtraLight"/>
              </a:rPr>
              <a:t> </a:t>
            </a:r>
            <a:r>
              <a:rPr lang="en-US" sz="3200" b="1" dirty="0">
                <a:latin typeface="Carnas ExtraLight"/>
                <a:cs typeface="Carnas ExtraLight"/>
              </a:rPr>
              <a:t>Media Server Configurations</a:t>
            </a:r>
          </a:p>
        </p:txBody>
      </p:sp>
      <p:sp>
        <p:nvSpPr>
          <p:cNvPr id="4" name="Slide Number Placeholder 3"/>
          <p:cNvSpPr>
            <a:spLocks noGrp="1"/>
          </p:cNvSpPr>
          <p:nvPr>
            <p:ph type="sldNum" sz="quarter" idx="4"/>
          </p:nvPr>
        </p:nvSpPr>
        <p:spPr/>
        <p:txBody>
          <a:bodyPr/>
          <a:lstStyle/>
          <a:p>
            <a:fld id="{7591F48A-A635-4EA2-8E7E-325C9425C81C}" type="slidenum">
              <a:rPr lang="en-US" smtClean="0"/>
              <a:pPr/>
              <a:t>24</a:t>
            </a:fld>
            <a:endParaRPr lang="en-US" dirty="0"/>
          </a:p>
        </p:txBody>
      </p:sp>
      <p:sp>
        <p:nvSpPr>
          <p:cNvPr id="2" name="Text Placeholder 1"/>
          <p:cNvSpPr>
            <a:spLocks noGrp="1"/>
          </p:cNvSpPr>
          <p:nvPr>
            <p:ph type="body" sz="quarter" idx="12"/>
          </p:nvPr>
        </p:nvSpPr>
        <p:spPr>
          <a:xfrm>
            <a:off x="772637" y="845820"/>
            <a:ext cx="10189282" cy="5109210"/>
          </a:xfrm>
        </p:spPr>
        <p:txBody>
          <a:bodyPr lIns="91440"/>
          <a:lstStyle/>
          <a:p>
            <a:pPr marL="342900" indent="-342900">
              <a:buFont typeface="Wingdings" pitchFamily="2" charset="2"/>
              <a:buChar char="Ø"/>
              <a:defRPr/>
            </a:pPr>
            <a:r>
              <a:rPr lang="en-US" sz="2000" dirty="0" smtClean="0">
                <a:solidFill>
                  <a:schemeClr val="tx1"/>
                </a:solidFill>
              </a:rPr>
              <a:t>Identifying Path</a:t>
            </a:r>
          </a:p>
          <a:p>
            <a:pPr marL="800100" lvl="1" indent="-342900">
              <a:buFont typeface="Wingdings" pitchFamily="2" charset="2"/>
              <a:buChar char="Ø"/>
              <a:defRPr/>
            </a:pPr>
            <a:r>
              <a:rPr lang="en-US" sz="2000" dirty="0" smtClean="0">
                <a:solidFill>
                  <a:schemeClr val="tx1"/>
                </a:solidFill>
              </a:rPr>
              <a:t>Normal Path :&lt;Server&gt;/Media/&lt;ENV&gt;/&lt;LANG&gt;/App/&lt;category&gt;/</a:t>
            </a:r>
          </a:p>
          <a:p>
            <a:pPr marL="800100" lvl="1" indent="-342900">
              <a:buFont typeface="Wingdings" pitchFamily="2" charset="2"/>
              <a:buChar char="Ø"/>
              <a:defRPr/>
            </a:pPr>
            <a:r>
              <a:rPr lang="en-US" sz="2000" dirty="0" smtClean="0">
                <a:solidFill>
                  <a:schemeClr val="tx1"/>
                </a:solidFill>
              </a:rPr>
              <a:t>B Path audios :&lt;Server&gt;/Media/&lt;ENV&gt;/&lt;LANG&gt;/&lt;</a:t>
            </a:r>
            <a:r>
              <a:rPr lang="en-US" sz="2000" dirty="0" err="1" smtClean="0">
                <a:solidFill>
                  <a:schemeClr val="tx1"/>
                </a:solidFill>
              </a:rPr>
              <a:t>ClientCode</a:t>
            </a:r>
            <a:r>
              <a:rPr lang="en-US" sz="2000" dirty="0" smtClean="0">
                <a:solidFill>
                  <a:schemeClr val="tx1"/>
                </a:solidFill>
              </a:rPr>
              <a:t>&gt;/App/&lt;category&gt;/</a:t>
            </a:r>
          </a:p>
          <a:p>
            <a:pPr marL="800100" lvl="1" indent="-342900">
              <a:buFont typeface="Wingdings" pitchFamily="2" charset="2"/>
              <a:buChar char="Ø"/>
              <a:defRPr/>
            </a:pPr>
            <a:r>
              <a:rPr lang="en-US" sz="2000" dirty="0" smtClean="0">
                <a:solidFill>
                  <a:schemeClr val="tx1"/>
                </a:solidFill>
              </a:rPr>
              <a:t>Common Audio : &lt;Server&gt;/ &lt;ENV&gt;/&lt;LANG&gt;/sys (Only use for </a:t>
            </a:r>
            <a:r>
              <a:rPr lang="en-US" sz="2000" dirty="0" err="1" smtClean="0">
                <a:solidFill>
                  <a:schemeClr val="tx1"/>
                </a:solidFill>
              </a:rPr>
              <a:t>SyneHorizon</a:t>
            </a:r>
            <a:r>
              <a:rPr lang="en-US" sz="2000" dirty="0" smtClean="0">
                <a:solidFill>
                  <a:schemeClr val="tx1"/>
                </a:solidFill>
              </a:rPr>
              <a:t> </a:t>
            </a:r>
            <a:r>
              <a:rPr lang="en-US" sz="2000" dirty="0" smtClean="0">
                <a:solidFill>
                  <a:schemeClr val="tx1"/>
                </a:solidFill>
              </a:rPr>
              <a:t>default)</a:t>
            </a:r>
          </a:p>
          <a:p>
            <a:pPr marL="342900" indent="-342900">
              <a:buFont typeface="Wingdings" pitchFamily="2" charset="2"/>
              <a:buChar char="Ø"/>
              <a:defRPr/>
            </a:pPr>
            <a:r>
              <a:rPr lang="en-US" sz="2000" dirty="0" smtClean="0">
                <a:solidFill>
                  <a:schemeClr val="tx1"/>
                </a:solidFill>
              </a:rPr>
              <a:t>Media sever location is configured in </a:t>
            </a:r>
            <a:r>
              <a:rPr lang="en-US" sz="2000" dirty="0" err="1" smtClean="0">
                <a:solidFill>
                  <a:schemeClr val="tx1"/>
                </a:solidFill>
              </a:rPr>
              <a:t>SyneHorizon</a:t>
            </a:r>
            <a:r>
              <a:rPr lang="en-US" sz="2000" dirty="0" smtClean="0">
                <a:solidFill>
                  <a:schemeClr val="tx1"/>
                </a:solidFill>
              </a:rPr>
              <a:t> </a:t>
            </a:r>
            <a:r>
              <a:rPr lang="en-US" sz="2000" dirty="0" smtClean="0">
                <a:solidFill>
                  <a:schemeClr val="tx1"/>
                </a:solidFill>
              </a:rPr>
              <a:t>Server and </a:t>
            </a:r>
            <a:r>
              <a:rPr lang="en-US" sz="2000" dirty="0" err="1" smtClean="0">
                <a:solidFill>
                  <a:schemeClr val="tx1"/>
                </a:solidFill>
              </a:rPr>
              <a:t>SyneHorizon</a:t>
            </a:r>
            <a:r>
              <a:rPr lang="en-US" sz="2000" dirty="0" smtClean="0">
                <a:solidFill>
                  <a:schemeClr val="tx1"/>
                </a:solidFill>
              </a:rPr>
              <a:t> </a:t>
            </a:r>
            <a:r>
              <a:rPr lang="en-US" sz="2000" dirty="0" smtClean="0">
                <a:solidFill>
                  <a:schemeClr val="tx1"/>
                </a:solidFill>
              </a:rPr>
              <a:t>Rule Engine in configuration file </a:t>
            </a:r>
          </a:p>
          <a:p>
            <a:pPr marL="342900" indent="-342900">
              <a:defRPr/>
            </a:pPr>
            <a:r>
              <a:rPr lang="en-US" sz="2000" dirty="0" smtClean="0">
                <a:solidFill>
                  <a:schemeClr val="tx1"/>
                </a:solidFill>
              </a:rPr>
              <a:t>\\&lt;</a:t>
            </a:r>
            <a:r>
              <a:rPr lang="en-US" sz="2000" dirty="0" err="1" smtClean="0">
                <a:solidFill>
                  <a:schemeClr val="tx1"/>
                </a:solidFill>
              </a:rPr>
              <a:t>VXMLServerIP</a:t>
            </a:r>
            <a:r>
              <a:rPr lang="en-US" sz="2000" dirty="0" smtClean="0">
                <a:solidFill>
                  <a:schemeClr val="tx1"/>
                </a:solidFill>
              </a:rPr>
              <a:t>&gt;\</a:t>
            </a:r>
            <a:r>
              <a:rPr lang="en-US" sz="2000" dirty="0" err="1" smtClean="0">
                <a:solidFill>
                  <a:schemeClr val="tx1"/>
                </a:solidFill>
              </a:rPr>
              <a:t>VXMLSever</a:t>
            </a:r>
            <a:r>
              <a:rPr lang="en-US" sz="2000" dirty="0" smtClean="0">
                <a:solidFill>
                  <a:schemeClr val="tx1"/>
                </a:solidFill>
              </a:rPr>
              <a:t>\Conf\&lt;ENV&gt;_clientAudiumPrefs.xml</a:t>
            </a:r>
          </a:p>
          <a:p>
            <a:pPr marL="342900" indent="-342900">
              <a:defRPr/>
            </a:pPr>
            <a:r>
              <a:rPr lang="en-US" sz="2000" b="1" dirty="0" smtClean="0">
                <a:solidFill>
                  <a:schemeClr val="tx1"/>
                </a:solidFill>
              </a:rPr>
              <a:t>Entry name : </a:t>
            </a:r>
            <a:r>
              <a:rPr lang="en-US" sz="2000" dirty="0" smtClean="0">
                <a:solidFill>
                  <a:schemeClr val="tx1"/>
                </a:solidFill>
              </a:rPr>
              <a:t>&lt;entry key="DEFAULT_AUDIOPATH" value="http</a:t>
            </a:r>
            <a:r>
              <a:rPr lang="en-US" sz="2000" dirty="0" smtClean="0">
                <a:solidFill>
                  <a:schemeClr val="tx1"/>
                </a:solidFill>
              </a:rPr>
              <a:t>://SyneHorizon/Media</a:t>
            </a:r>
            <a:r>
              <a:rPr lang="en-US" sz="2000" dirty="0" smtClean="0">
                <a:solidFill>
                  <a:schemeClr val="tx1"/>
                </a:solidFill>
              </a:rPr>
              <a:t>/" /&gt;</a:t>
            </a:r>
          </a:p>
          <a:p>
            <a:pPr marL="342900" indent="-342900">
              <a:defRPr/>
            </a:pPr>
            <a:r>
              <a:rPr lang="en-US" sz="2000" dirty="0" smtClean="0">
                <a:solidFill>
                  <a:schemeClr val="tx1"/>
                </a:solidFill>
              </a:rPr>
              <a:t>Note: Media is VIP Name configured on GW to point to the media server of each site.</a:t>
            </a:r>
          </a:p>
          <a:p>
            <a:pPr marL="342900" indent="-342900">
              <a:buFont typeface="Wingdings" pitchFamily="2" charset="2"/>
              <a:buChar char="Ø"/>
              <a:defRPr/>
            </a:pPr>
            <a:r>
              <a:rPr lang="en-US" sz="2000" dirty="0" smtClean="0">
                <a:solidFill>
                  <a:schemeClr val="tx1"/>
                </a:solidFill>
              </a:rPr>
              <a:t>Categories</a:t>
            </a:r>
          </a:p>
          <a:p>
            <a:pPr marL="800100" lvl="1" indent="-342900">
              <a:buFont typeface="Arial" pitchFamily="34" charset="0"/>
              <a:buChar char="•"/>
              <a:defRPr/>
            </a:pPr>
            <a:r>
              <a:rPr lang="en-US" sz="2000" dirty="0" smtClean="0">
                <a:solidFill>
                  <a:schemeClr val="tx1"/>
                </a:solidFill>
              </a:rPr>
              <a:t>App/FE/ : This folder will contain almost all audio scripts</a:t>
            </a:r>
          </a:p>
          <a:p>
            <a:pPr marL="800100" lvl="1" indent="-342900">
              <a:buFont typeface="Arial" pitchFamily="34" charset="0"/>
              <a:buChar char="•"/>
              <a:defRPr/>
            </a:pPr>
            <a:r>
              <a:rPr lang="en-US" sz="2000" dirty="0" smtClean="0">
                <a:solidFill>
                  <a:schemeClr val="tx1"/>
                </a:solidFill>
              </a:rPr>
              <a:t>App/UI/ :  This files file that are managed via Move File tab</a:t>
            </a:r>
          </a:p>
          <a:p>
            <a:pPr marL="800100" lvl="1" indent="-342900">
              <a:buFont typeface="Arial" pitchFamily="34" charset="0"/>
              <a:buChar char="•"/>
              <a:defRPr/>
            </a:pPr>
            <a:r>
              <a:rPr lang="en-US" sz="2000" dirty="0" smtClean="0">
                <a:solidFill>
                  <a:schemeClr val="tx1"/>
                </a:solidFill>
              </a:rPr>
              <a:t>App/RA/ :  This contain Roadside Assistant/ few Cable Clients audios</a:t>
            </a:r>
          </a:p>
          <a:p>
            <a:pPr marL="285750" lvl="1" indent="-285750">
              <a:spcBef>
                <a:spcPts val="1000"/>
              </a:spcBef>
              <a:buClrTx/>
              <a:buSzTx/>
              <a:buFont typeface="Wingdings" pitchFamily="2" charset="2"/>
              <a:buChar char="v"/>
            </a:pPr>
            <a:endParaRPr lang="en-US" sz="1800" b="1" dirty="0" smtClean="0">
              <a:solidFill>
                <a:schemeClr val="tx1"/>
              </a:solidFill>
            </a:endParaRPr>
          </a:p>
          <a:p>
            <a:pPr marL="0" indent="0">
              <a:buNone/>
            </a:pPr>
            <a:endParaRPr lang="en-US" sz="3200" b="1" dirty="0">
              <a:solidFill>
                <a:schemeClr val="tx1"/>
              </a:solidFill>
            </a:endParaRPr>
          </a:p>
        </p:txBody>
      </p:sp>
    </p:spTree>
    <p:extLst>
      <p:ext uri="{BB962C8B-B14F-4D97-AF65-F5344CB8AC3E}">
        <p14:creationId xmlns:p14="http://schemas.microsoft.com/office/powerpoint/2010/main" val="33904997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r>
              <a:rPr lang="en-US" b="1" dirty="0" err="1" smtClean="0"/>
              <a:t>SyneHorizon</a:t>
            </a:r>
            <a:r>
              <a:rPr lang="en-US" b="1" dirty="0" smtClean="0"/>
              <a:t> </a:t>
            </a:r>
            <a:r>
              <a:rPr lang="en-US" b="1" dirty="0" smtClean="0"/>
              <a:t>Overview of Environment Config</a:t>
            </a:r>
            <a:endParaRPr lang="en-US" b="1"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25</a:t>
            </a:fld>
            <a:endParaRPr lang="en-US" dirty="0"/>
          </a:p>
        </p:txBody>
      </p:sp>
      <p:sp>
        <p:nvSpPr>
          <p:cNvPr id="2" name="Text Placeholder 1"/>
          <p:cNvSpPr>
            <a:spLocks noGrp="1"/>
          </p:cNvSpPr>
          <p:nvPr>
            <p:ph type="body" sz="quarter" idx="12"/>
          </p:nvPr>
        </p:nvSpPr>
        <p:spPr>
          <a:xfrm>
            <a:off x="601187" y="880110"/>
            <a:ext cx="10189282" cy="5109210"/>
          </a:xfrm>
        </p:spPr>
        <p:txBody>
          <a:bodyPr lIns="91440"/>
          <a:lstStyle/>
          <a:p>
            <a:pPr marL="457200" indent="-457200">
              <a:spcBef>
                <a:spcPts val="0"/>
              </a:spcBef>
              <a:spcAft>
                <a:spcPts val="1200"/>
              </a:spcAft>
              <a:buFont typeface="Wingdings" panose="05000000000000000000" pitchFamily="2" charset="2"/>
              <a:buChar char="q"/>
              <a:defRPr/>
            </a:pPr>
            <a:r>
              <a:rPr lang="en-US" sz="2000" dirty="0" smtClean="0">
                <a:latin typeface="Carnas" panose="02000503000000020004" pitchFamily="50" charset="0"/>
              </a:rPr>
              <a:t>Total 45 </a:t>
            </a:r>
            <a:r>
              <a:rPr lang="en-US" sz="2000" dirty="0" err="1" smtClean="0">
                <a:latin typeface="Carnas" panose="02000503000000020004" pitchFamily="50" charset="0"/>
              </a:rPr>
              <a:t>SyneHorizon</a:t>
            </a:r>
            <a:r>
              <a:rPr lang="en-US" sz="2000" dirty="0" smtClean="0">
                <a:latin typeface="Carnas" panose="02000503000000020004" pitchFamily="50" charset="0"/>
              </a:rPr>
              <a:t> </a:t>
            </a:r>
            <a:r>
              <a:rPr lang="en-US" sz="2000" dirty="0" smtClean="0">
                <a:latin typeface="Carnas" panose="02000503000000020004" pitchFamily="50" charset="0"/>
              </a:rPr>
              <a:t>Application, Each environment has a relevant naming of the apps.</a:t>
            </a:r>
          </a:p>
          <a:p>
            <a:pPr marL="800100" lvl="1" indent="-342900">
              <a:spcBef>
                <a:spcPts val="0"/>
              </a:spcBef>
              <a:spcAft>
                <a:spcPts val="1200"/>
              </a:spcAft>
              <a:buFont typeface="+mj-lt"/>
              <a:buAutoNum type="arabicPeriod"/>
              <a:defRPr/>
            </a:pPr>
            <a:r>
              <a:rPr lang="en-US" sz="2000" dirty="0" err="1" smtClean="0">
                <a:latin typeface="Carnas" panose="02000503000000020004" pitchFamily="50" charset="0"/>
              </a:rPr>
              <a:t>Dev_FE_XX</a:t>
            </a:r>
            <a:r>
              <a:rPr lang="en-US" sz="2000" dirty="0" smtClean="0">
                <a:latin typeface="Carnas" panose="02000503000000020004" pitchFamily="50" charset="0"/>
              </a:rPr>
              <a:t> </a:t>
            </a:r>
          </a:p>
          <a:p>
            <a:pPr marL="800100" lvl="1" indent="-342900">
              <a:spcBef>
                <a:spcPts val="0"/>
              </a:spcBef>
              <a:spcAft>
                <a:spcPts val="1200"/>
              </a:spcAft>
              <a:buFont typeface="+mj-lt"/>
              <a:buAutoNum type="arabicPeriod"/>
              <a:defRPr/>
            </a:pPr>
            <a:r>
              <a:rPr lang="en-US" sz="2000" dirty="0" err="1" smtClean="0">
                <a:latin typeface="Carnas" panose="02000503000000020004" pitchFamily="50" charset="0"/>
              </a:rPr>
              <a:t>Test_FE_XX</a:t>
            </a:r>
            <a:endParaRPr lang="en-US" sz="2000" dirty="0" smtClean="0">
              <a:latin typeface="Carnas" panose="02000503000000020004" pitchFamily="50" charset="0"/>
            </a:endParaRPr>
          </a:p>
          <a:p>
            <a:pPr marL="800100" lvl="1" indent="-342900">
              <a:spcBef>
                <a:spcPts val="0"/>
              </a:spcBef>
              <a:spcAft>
                <a:spcPts val="1200"/>
              </a:spcAft>
              <a:buFont typeface="+mj-lt"/>
              <a:buAutoNum type="arabicPeriod"/>
              <a:defRPr/>
            </a:pPr>
            <a:r>
              <a:rPr lang="en-US" sz="2000" dirty="0" err="1" smtClean="0">
                <a:latin typeface="Carnas" panose="02000503000000020004" pitchFamily="50" charset="0"/>
              </a:rPr>
              <a:t>Prod_FE_XX</a:t>
            </a:r>
            <a:endParaRPr lang="en-US" sz="2000" dirty="0" smtClean="0">
              <a:latin typeface="Carnas" panose="02000503000000020004" pitchFamily="50" charset="0"/>
            </a:endParaRPr>
          </a:p>
          <a:p>
            <a:pPr marL="457200" indent="-457200">
              <a:spcBef>
                <a:spcPts val="0"/>
              </a:spcBef>
              <a:spcAft>
                <a:spcPts val="1200"/>
              </a:spcAft>
              <a:buFont typeface="Wingdings" panose="05000000000000000000" pitchFamily="2" charset="2"/>
              <a:buChar char="q"/>
              <a:defRPr/>
            </a:pPr>
            <a:r>
              <a:rPr lang="en-US" sz="2000" dirty="0" smtClean="0">
                <a:latin typeface="Carnas" panose="02000503000000020004" pitchFamily="50" charset="0"/>
              </a:rPr>
              <a:t>Category of </a:t>
            </a:r>
            <a:r>
              <a:rPr lang="en-US" sz="2000" dirty="0" err="1" smtClean="0">
                <a:latin typeface="Carnas" panose="02000503000000020004" pitchFamily="50" charset="0"/>
              </a:rPr>
              <a:t>SyneHorizon</a:t>
            </a:r>
            <a:r>
              <a:rPr lang="en-US" sz="2000" dirty="0" smtClean="0">
                <a:latin typeface="Carnas" panose="02000503000000020004" pitchFamily="50" charset="0"/>
              </a:rPr>
              <a:t> </a:t>
            </a:r>
            <a:r>
              <a:rPr lang="en-US" sz="2000" dirty="0" smtClean="0">
                <a:latin typeface="Carnas" panose="02000503000000020004" pitchFamily="50" charset="0"/>
              </a:rPr>
              <a:t>application : </a:t>
            </a:r>
            <a:r>
              <a:rPr lang="en-US" sz="2000" dirty="0" smtClean="0">
                <a:solidFill>
                  <a:schemeClr val="tx1"/>
                </a:solidFill>
                <a:latin typeface="Carnas" panose="02000503000000020004" pitchFamily="50" charset="0"/>
              </a:rPr>
              <a:t>Initial application,  Functional application</a:t>
            </a:r>
          </a:p>
          <a:p>
            <a:pPr marL="457200" indent="-457200">
              <a:spcBef>
                <a:spcPts val="0"/>
              </a:spcBef>
              <a:spcAft>
                <a:spcPts val="1200"/>
              </a:spcAft>
              <a:buFont typeface="Wingdings" panose="05000000000000000000" pitchFamily="2" charset="2"/>
              <a:buChar char="q"/>
              <a:defRPr/>
            </a:pPr>
            <a:r>
              <a:rPr lang="en-US" sz="2000" b="1" dirty="0" smtClean="0">
                <a:latin typeface="Carnas" panose="02000503000000020004" pitchFamily="50" charset="0"/>
              </a:rPr>
              <a:t>Initial Application</a:t>
            </a:r>
            <a:r>
              <a:rPr lang="en-US" sz="2000" dirty="0" smtClean="0">
                <a:latin typeface="Carnas" panose="02000503000000020004" pitchFamily="50" charset="0"/>
              </a:rPr>
              <a:t>: Based on the client TFN , following application are the entry point in the </a:t>
            </a:r>
            <a:r>
              <a:rPr lang="en-US" sz="2000" dirty="0" err="1" smtClean="0">
                <a:latin typeface="Carnas" panose="02000503000000020004" pitchFamily="50" charset="0"/>
              </a:rPr>
              <a:t>SyneHorizon</a:t>
            </a:r>
            <a:endParaRPr lang="en-US" sz="2000" dirty="0" smtClean="0">
              <a:latin typeface="Carnas" panose="02000503000000020004" pitchFamily="50" charset="0"/>
            </a:endParaRPr>
          </a:p>
          <a:p>
            <a:pPr marL="800100" lvl="1" indent="-342900">
              <a:spcBef>
                <a:spcPts val="0"/>
              </a:spcBef>
              <a:spcAft>
                <a:spcPts val="1200"/>
              </a:spcAft>
              <a:defRPr/>
            </a:pPr>
            <a:r>
              <a:rPr lang="en-US" sz="1800" dirty="0" err="1" smtClean="0">
                <a:latin typeface="Carnas" panose="02000503000000020004" pitchFamily="50" charset="0"/>
              </a:rPr>
              <a:t>FE_InitialApp</a:t>
            </a:r>
            <a:r>
              <a:rPr lang="en-US" sz="1800" dirty="0" smtClean="0">
                <a:latin typeface="Carnas" panose="02000503000000020004" pitchFamily="50" charset="0"/>
              </a:rPr>
              <a:t>, </a:t>
            </a:r>
            <a:r>
              <a:rPr lang="en-US" sz="1800" dirty="0" err="1" smtClean="0">
                <a:latin typeface="Carnas" panose="02000503000000020004" pitchFamily="50" charset="0"/>
              </a:rPr>
              <a:t>FE_InitialApp_RA</a:t>
            </a:r>
            <a:r>
              <a:rPr lang="en-US" sz="1800" dirty="0" smtClean="0">
                <a:latin typeface="Carnas" panose="02000503000000020004" pitchFamily="50" charset="0"/>
              </a:rPr>
              <a:t>, </a:t>
            </a:r>
            <a:r>
              <a:rPr lang="en-US" sz="1800" dirty="0" err="1" smtClean="0">
                <a:latin typeface="Carnas" panose="02000503000000020004" pitchFamily="50" charset="0"/>
              </a:rPr>
              <a:t>FE_InitialApp_CC</a:t>
            </a:r>
            <a:r>
              <a:rPr lang="en-US" sz="1800" dirty="0" smtClean="0">
                <a:latin typeface="Carnas" panose="02000503000000020004" pitchFamily="50" charset="0"/>
              </a:rPr>
              <a:t>, </a:t>
            </a:r>
            <a:r>
              <a:rPr lang="en-US" sz="1800" dirty="0" err="1" smtClean="0">
                <a:latin typeface="Carnas" panose="02000503000000020004" pitchFamily="50" charset="0"/>
              </a:rPr>
              <a:t>FE_InitialApp_Interaction</a:t>
            </a:r>
            <a:endParaRPr lang="en-US" sz="1800" dirty="0" smtClean="0">
              <a:latin typeface="Carnas" panose="02000503000000020004" pitchFamily="50" charset="0"/>
            </a:endParaRPr>
          </a:p>
          <a:p>
            <a:pPr marL="457200" indent="-457200">
              <a:spcBef>
                <a:spcPts val="0"/>
              </a:spcBef>
              <a:spcAft>
                <a:spcPts val="1200"/>
              </a:spcAft>
              <a:buFont typeface="Wingdings" panose="05000000000000000000" pitchFamily="2" charset="2"/>
              <a:buChar char="q"/>
              <a:defRPr/>
            </a:pPr>
            <a:r>
              <a:rPr lang="en-US" sz="2000" b="1" dirty="0" smtClean="0">
                <a:latin typeface="Carnas" panose="02000503000000020004" pitchFamily="50" charset="0"/>
              </a:rPr>
              <a:t>Functional Application </a:t>
            </a:r>
            <a:r>
              <a:rPr lang="en-US" sz="2000" dirty="0" smtClean="0">
                <a:latin typeface="Carnas" panose="02000503000000020004" pitchFamily="50" charset="0"/>
              </a:rPr>
              <a:t>:  Application doing specific functionality in the Voice </a:t>
            </a:r>
            <a:r>
              <a:rPr lang="en-US" sz="2000" dirty="0" err="1" smtClean="0">
                <a:latin typeface="Carnas" panose="02000503000000020004" pitchFamily="50" charset="0"/>
              </a:rPr>
              <a:t>callflow</a:t>
            </a:r>
            <a:r>
              <a:rPr lang="en-US" sz="2000" dirty="0" smtClean="0">
                <a:latin typeface="Carnas" panose="02000503000000020004" pitchFamily="50" charset="0"/>
              </a:rPr>
              <a:t>  e.g. Play menu/ </a:t>
            </a:r>
            <a:r>
              <a:rPr lang="en-US" sz="2000" dirty="0" err="1" smtClean="0">
                <a:latin typeface="Carnas" panose="02000503000000020004" pitchFamily="50" charset="0"/>
              </a:rPr>
              <a:t>Speakit</a:t>
            </a:r>
            <a:r>
              <a:rPr lang="en-US" sz="2000" dirty="0" smtClean="0">
                <a:latin typeface="Carnas" panose="02000503000000020004" pitchFamily="50" charset="0"/>
              </a:rPr>
              <a:t> , </a:t>
            </a:r>
            <a:r>
              <a:rPr lang="en-US" sz="2000" dirty="0" err="1" smtClean="0">
                <a:latin typeface="Carnas" panose="02000503000000020004" pitchFamily="50" charset="0"/>
              </a:rPr>
              <a:t>Checkin</a:t>
            </a:r>
            <a:r>
              <a:rPr lang="en-US" sz="2000" dirty="0" smtClean="0">
                <a:latin typeface="Carnas" panose="02000503000000020004" pitchFamily="50" charset="0"/>
              </a:rPr>
              <a:t> , Payment , Enrollment,  shipping, Return Instructions, ATAC Flow, Call Transfer Flow.</a:t>
            </a:r>
          </a:p>
          <a:p>
            <a:pPr marL="457200" indent="-457200">
              <a:spcBef>
                <a:spcPts val="0"/>
              </a:spcBef>
              <a:spcAft>
                <a:spcPts val="1200"/>
              </a:spcAft>
              <a:buFont typeface="Wingdings" panose="05000000000000000000" pitchFamily="2" charset="2"/>
              <a:buChar char="q"/>
              <a:defRPr/>
            </a:pPr>
            <a:r>
              <a:rPr lang="en-US" sz="2000" dirty="0" smtClean="0">
                <a:latin typeface="Carnas" panose="02000503000000020004" pitchFamily="50" charset="0"/>
              </a:rPr>
              <a:t>Functional sections are also grouped based on Client specific Features or Generic features</a:t>
            </a:r>
          </a:p>
          <a:p>
            <a:pPr lvl="1">
              <a:spcBef>
                <a:spcPts val="0"/>
              </a:spcBef>
              <a:spcAft>
                <a:spcPts val="1200"/>
              </a:spcAft>
              <a:buFont typeface="Wingdings" panose="05000000000000000000" pitchFamily="2" charset="2"/>
              <a:buChar char="§"/>
              <a:defRPr/>
            </a:pPr>
            <a:r>
              <a:rPr lang="en-US" sz="2000" dirty="0" smtClean="0">
                <a:latin typeface="Carnas" panose="02000503000000020004" pitchFamily="50" charset="0"/>
              </a:rPr>
              <a:t>Generic Functional Module ,</a:t>
            </a:r>
            <a:r>
              <a:rPr lang="en-US" sz="1800" dirty="0" err="1" smtClean="0">
                <a:latin typeface="Carnas" panose="02000503000000020004" pitchFamily="50" charset="0"/>
              </a:rPr>
              <a:t>FE_FN_Shipping</a:t>
            </a:r>
            <a:r>
              <a:rPr lang="en-US" sz="1800" dirty="0" smtClean="0">
                <a:latin typeface="Carnas" panose="02000503000000020004" pitchFamily="50" charset="0"/>
              </a:rPr>
              <a:t>, </a:t>
            </a:r>
            <a:r>
              <a:rPr lang="en-US" sz="1800" dirty="0" err="1" smtClean="0">
                <a:latin typeface="Carnas" panose="02000503000000020004" pitchFamily="50" charset="0"/>
              </a:rPr>
              <a:t>FE_FN_IS_ATAC_Triage</a:t>
            </a:r>
            <a:r>
              <a:rPr lang="en-US" sz="1800" dirty="0" smtClean="0">
                <a:latin typeface="Carnas" panose="02000503000000020004" pitchFamily="50" charset="0"/>
              </a:rPr>
              <a:t>, </a:t>
            </a:r>
            <a:r>
              <a:rPr lang="en-US" sz="1800" dirty="0" err="1" smtClean="0">
                <a:latin typeface="Carnas" panose="02000503000000020004" pitchFamily="50" charset="0"/>
              </a:rPr>
              <a:t>FE_FN_CSR_Transfer</a:t>
            </a:r>
            <a:r>
              <a:rPr lang="en-US" sz="1800" dirty="0" smtClean="0">
                <a:latin typeface="Carnas" panose="02000503000000020004" pitchFamily="50" charset="0"/>
              </a:rPr>
              <a:t> , </a:t>
            </a:r>
            <a:r>
              <a:rPr lang="en-US" sz="1800" dirty="0" err="1" smtClean="0">
                <a:latin typeface="Carnas" panose="02000503000000020004" pitchFamily="50" charset="0"/>
              </a:rPr>
              <a:t>FE_FN_DDM_DTFM_Menu</a:t>
            </a:r>
            <a:r>
              <a:rPr lang="en-US" sz="1800" dirty="0" smtClean="0">
                <a:latin typeface="Carnas" panose="02000503000000020004" pitchFamily="50" charset="0"/>
              </a:rPr>
              <a:t> etc.</a:t>
            </a:r>
          </a:p>
          <a:p>
            <a:pPr lvl="1">
              <a:spcBef>
                <a:spcPts val="0"/>
              </a:spcBef>
              <a:spcAft>
                <a:spcPts val="1200"/>
              </a:spcAft>
              <a:buFont typeface="Wingdings" panose="05000000000000000000" pitchFamily="2" charset="2"/>
              <a:buChar char="§"/>
              <a:defRPr/>
            </a:pPr>
            <a:r>
              <a:rPr lang="en-US" sz="2000" dirty="0" smtClean="0">
                <a:latin typeface="Carnas" panose="02000503000000020004" pitchFamily="50" charset="0"/>
              </a:rPr>
              <a:t>Client Specific Functional Module , </a:t>
            </a:r>
            <a:r>
              <a:rPr lang="en-US" sz="1800" dirty="0" smtClean="0">
                <a:latin typeface="Carnas" panose="02000503000000020004" pitchFamily="50" charset="0"/>
              </a:rPr>
              <a:t> </a:t>
            </a:r>
            <a:r>
              <a:rPr lang="en-US" sz="1800" dirty="0" err="1" smtClean="0">
                <a:latin typeface="Carnas" panose="02000503000000020004" pitchFamily="50" charset="0"/>
              </a:rPr>
              <a:t>FE_FN_BMI_StartClaim_CheckIn</a:t>
            </a:r>
            <a:r>
              <a:rPr lang="en-US" sz="1800" dirty="0" smtClean="0">
                <a:latin typeface="Carnas" panose="02000503000000020004" pitchFamily="50" charset="0"/>
              </a:rPr>
              <a:t>, </a:t>
            </a:r>
            <a:r>
              <a:rPr lang="en-US" sz="1800" dirty="0" err="1" smtClean="0">
                <a:latin typeface="Carnas" panose="02000503000000020004" pitchFamily="50" charset="0"/>
              </a:rPr>
              <a:t>FE_FN_ERP_Enrollment</a:t>
            </a:r>
            <a:r>
              <a:rPr lang="en-US" sz="1800" dirty="0" smtClean="0">
                <a:latin typeface="Carnas" panose="02000503000000020004" pitchFamily="50" charset="0"/>
              </a:rPr>
              <a:t>, </a:t>
            </a:r>
            <a:r>
              <a:rPr lang="en-US" sz="1800" dirty="0" err="1" smtClean="0">
                <a:latin typeface="Carnas" panose="02000503000000020004" pitchFamily="50" charset="0"/>
              </a:rPr>
              <a:t>FE_FN_ERP_FraudCheck</a:t>
            </a:r>
            <a:r>
              <a:rPr lang="en-US" sz="1800" dirty="0" smtClean="0">
                <a:latin typeface="Carnas" panose="02000503000000020004" pitchFamily="50" charset="0"/>
              </a:rPr>
              <a:t>, FE_FN_ </a:t>
            </a:r>
            <a:r>
              <a:rPr lang="en-US" sz="1800" dirty="0" err="1" smtClean="0">
                <a:latin typeface="Carnas" panose="02000503000000020004" pitchFamily="50" charset="0"/>
              </a:rPr>
              <a:t>EMP_ReplaceRequest</a:t>
            </a:r>
            <a:r>
              <a:rPr lang="en-US" sz="1800" dirty="0" smtClean="0">
                <a:latin typeface="Carnas" panose="02000503000000020004" pitchFamily="50" charset="0"/>
              </a:rPr>
              <a:t>, etc.</a:t>
            </a:r>
            <a:endParaRPr lang="en-US" sz="2000" dirty="0" smtClean="0">
              <a:latin typeface="Carnas" panose="02000503000000020004" pitchFamily="50" charset="0"/>
            </a:endParaRP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215000" cy="418678"/>
          </a:xfrm>
        </p:spPr>
        <p:txBody>
          <a:bodyPr/>
          <a:lstStyle/>
          <a:p>
            <a:pPr marL="0" lvl="0" indent="0">
              <a:defRPr/>
            </a:pPr>
            <a:r>
              <a:rPr lang="en-US" b="1" dirty="0" smtClean="0"/>
              <a:t>Correlation between </a:t>
            </a:r>
            <a:r>
              <a:rPr lang="en-US" b="1" dirty="0" err="1" smtClean="0"/>
              <a:t>SyneHorizon</a:t>
            </a:r>
            <a:r>
              <a:rPr lang="en-US" b="1" dirty="0" smtClean="0"/>
              <a:t> </a:t>
            </a:r>
            <a:r>
              <a:rPr lang="en-US" b="1" dirty="0" smtClean="0"/>
              <a:t>, Media server and Audios</a:t>
            </a:r>
          </a:p>
        </p:txBody>
      </p:sp>
      <p:sp>
        <p:nvSpPr>
          <p:cNvPr id="4" name="Slide Number Placeholder 3"/>
          <p:cNvSpPr>
            <a:spLocks noGrp="1"/>
          </p:cNvSpPr>
          <p:nvPr>
            <p:ph type="sldNum" sz="quarter" idx="4"/>
          </p:nvPr>
        </p:nvSpPr>
        <p:spPr/>
        <p:txBody>
          <a:bodyPr/>
          <a:lstStyle/>
          <a:p>
            <a:fld id="{7591F48A-A635-4EA2-8E7E-325C9425C81C}" type="slidenum">
              <a:rPr lang="en-US" smtClean="0"/>
              <a:pPr/>
              <a:t>26</a:t>
            </a:fld>
            <a:endParaRPr lang="en-US" dirty="0"/>
          </a:p>
        </p:txBody>
      </p:sp>
      <p:sp>
        <p:nvSpPr>
          <p:cNvPr id="2" name="Text Placeholder 1"/>
          <p:cNvSpPr>
            <a:spLocks noGrp="1"/>
          </p:cNvSpPr>
          <p:nvPr>
            <p:ph type="body" sz="quarter" idx="12"/>
          </p:nvPr>
        </p:nvSpPr>
        <p:spPr>
          <a:xfrm>
            <a:off x="829787" y="902970"/>
            <a:ext cx="10189282" cy="5109210"/>
          </a:xfrm>
        </p:spPr>
        <p:txBody>
          <a:bodyPr lIns="91440"/>
          <a:lstStyle/>
          <a:p>
            <a:pPr marL="342900" indent="-342900">
              <a:buFont typeface="Wingdings" pitchFamily="2" charset="2"/>
              <a:buChar char="Ø"/>
              <a:defRPr/>
            </a:pPr>
            <a:r>
              <a:rPr lang="en-US" sz="2000" dirty="0" smtClean="0"/>
              <a:t>How</a:t>
            </a:r>
            <a:r>
              <a:rPr lang="en-US" sz="2000" dirty="0" smtClean="0">
                <a:solidFill>
                  <a:schemeClr val="tx1"/>
                </a:solidFill>
              </a:rPr>
              <a:t> </a:t>
            </a:r>
            <a:r>
              <a:rPr lang="en-US" sz="2000" dirty="0" err="1" smtClean="0">
                <a:solidFill>
                  <a:schemeClr val="tx1"/>
                </a:solidFill>
              </a:rPr>
              <a:t>SyneHorizon</a:t>
            </a:r>
            <a:r>
              <a:rPr lang="en-US" sz="2000" dirty="0" smtClean="0">
                <a:solidFill>
                  <a:schemeClr val="tx1"/>
                </a:solidFill>
              </a:rPr>
              <a:t> </a:t>
            </a:r>
            <a:r>
              <a:rPr lang="en-US" sz="2000" dirty="0" smtClean="0"/>
              <a:t>plays an Audio file </a:t>
            </a:r>
          </a:p>
          <a:p>
            <a:pPr lvl="1">
              <a:buFont typeface="Arial" panose="020B0604020202020204" pitchFamily="34" charset="0"/>
              <a:buChar char="•"/>
              <a:defRPr/>
            </a:pPr>
            <a:r>
              <a:rPr lang="en-US" sz="2000" dirty="0" smtClean="0"/>
              <a:t>The </a:t>
            </a:r>
            <a:r>
              <a:rPr lang="en-US" sz="2000" dirty="0" err="1" smtClean="0"/>
              <a:t>VoiceXML</a:t>
            </a:r>
            <a:r>
              <a:rPr lang="en-US" sz="2000" dirty="0" smtClean="0"/>
              <a:t> Gateway interprets VXML pages generated by </a:t>
            </a:r>
            <a:r>
              <a:rPr lang="en-US" sz="2000" dirty="0" err="1" smtClean="0"/>
              <a:t>SyneHorizon</a:t>
            </a:r>
            <a:r>
              <a:rPr lang="en-US" sz="2000" dirty="0" smtClean="0"/>
              <a:t> </a:t>
            </a:r>
            <a:r>
              <a:rPr lang="en-US" sz="2000" dirty="0" smtClean="0"/>
              <a:t>Server.   The pages contain the audio file URLs that the GW uses to retrieve, cache and play the .wav files.</a:t>
            </a:r>
          </a:p>
          <a:p>
            <a:pPr lvl="1">
              <a:buFont typeface="Arial" panose="020B0604020202020204" pitchFamily="34" charset="0"/>
              <a:buChar char="•"/>
              <a:defRPr/>
            </a:pPr>
            <a:r>
              <a:rPr lang="en-US" sz="2000" dirty="0" smtClean="0"/>
              <a:t>If media file not available on server or not accessible , VXML gateway looks for alternate option of Text to Speech (TTS) and if it is found then send request to TTS server to receive an audio content of that text input.</a:t>
            </a:r>
          </a:p>
          <a:p>
            <a:pPr lvl="1">
              <a:buFont typeface="Arial" panose="020B0604020202020204" pitchFamily="34" charset="0"/>
              <a:buChar char="•"/>
              <a:defRPr/>
            </a:pPr>
            <a:r>
              <a:rPr lang="en-US" sz="2000" dirty="0" smtClean="0"/>
              <a:t>If  the audio file and the equivalent text script are not available,  GW throws no resource error.</a:t>
            </a:r>
          </a:p>
          <a:p>
            <a:pPr marL="285750" lvl="1" indent="-285750">
              <a:spcBef>
                <a:spcPts val="1000"/>
              </a:spcBef>
              <a:buClrTx/>
              <a:buSzTx/>
              <a:buNone/>
            </a:pPr>
            <a:endParaRPr lang="en-US" sz="1800" b="1" dirty="0"/>
          </a:p>
          <a:p>
            <a:pPr marL="0" indent="0">
              <a:buNone/>
            </a:pPr>
            <a:endParaRPr lang="en-US" sz="3200" b="1" dirty="0"/>
          </a:p>
        </p:txBody>
      </p:sp>
      <p:sp>
        <p:nvSpPr>
          <p:cNvPr id="6" name="Rectangle 5"/>
          <p:cNvSpPr/>
          <p:nvPr/>
        </p:nvSpPr>
        <p:spPr>
          <a:xfrm>
            <a:off x="1695450" y="3867150"/>
            <a:ext cx="3962400" cy="23622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342900" indent="-342900">
              <a:defRPr/>
            </a:pPr>
            <a:r>
              <a:rPr lang="en-US" b="1" dirty="0" smtClean="0"/>
              <a:t>Media Files properties</a:t>
            </a:r>
          </a:p>
          <a:p>
            <a:pPr marL="342900" indent="-342900">
              <a:buFont typeface="Arial" pitchFamily="34" charset="0"/>
              <a:buChar char="•"/>
              <a:defRPr/>
            </a:pPr>
            <a:r>
              <a:rPr lang="en-US" dirty="0" smtClean="0"/>
              <a:t>Format	: Wave</a:t>
            </a:r>
          </a:p>
          <a:p>
            <a:pPr marL="342900" indent="-342900">
              <a:buFont typeface="Arial" pitchFamily="34" charset="0"/>
              <a:buChar char="•"/>
              <a:defRPr/>
            </a:pPr>
            <a:r>
              <a:rPr lang="en-US" dirty="0" smtClean="0"/>
              <a:t>Format profile	: U-Law</a:t>
            </a:r>
          </a:p>
          <a:p>
            <a:pPr marL="342900" indent="-342900">
              <a:buFont typeface="Arial" pitchFamily="34" charset="0"/>
              <a:buChar char="•"/>
              <a:defRPr/>
            </a:pPr>
            <a:r>
              <a:rPr lang="en-US" dirty="0" smtClean="0"/>
              <a:t>Codec ID/Hint	: CCITT</a:t>
            </a:r>
          </a:p>
          <a:p>
            <a:pPr marL="342900" indent="-342900">
              <a:buFont typeface="Arial" pitchFamily="34" charset="0"/>
              <a:buChar char="•"/>
              <a:defRPr/>
            </a:pPr>
            <a:r>
              <a:rPr lang="en-US" dirty="0" smtClean="0"/>
              <a:t>Bit rate	: 64.0 Kbps</a:t>
            </a:r>
          </a:p>
          <a:p>
            <a:pPr marL="342900" indent="-342900">
              <a:buFont typeface="Arial" pitchFamily="34" charset="0"/>
              <a:buChar char="•"/>
              <a:defRPr/>
            </a:pPr>
            <a:r>
              <a:rPr lang="en-US" dirty="0" smtClean="0"/>
              <a:t>Channel(s)	: 1 channel (</a:t>
            </a:r>
            <a:r>
              <a:rPr lang="en-US" sz="1600" dirty="0" smtClean="0"/>
              <a:t>mono</a:t>
            </a:r>
            <a:r>
              <a:rPr lang="en-US" dirty="0" smtClean="0"/>
              <a:t>)</a:t>
            </a:r>
          </a:p>
          <a:p>
            <a:pPr marL="342900" indent="-342900">
              <a:buFont typeface="Arial" pitchFamily="34" charset="0"/>
              <a:buChar char="•"/>
              <a:defRPr/>
            </a:pPr>
            <a:r>
              <a:rPr lang="en-US" dirty="0" smtClean="0"/>
              <a:t>Sampling rate	: 8 000 Hz (8Khz)</a:t>
            </a:r>
          </a:p>
          <a:p>
            <a:pPr marL="342900" indent="-342900">
              <a:buFont typeface="Arial" pitchFamily="34" charset="0"/>
              <a:buChar char="•"/>
              <a:defRPr/>
            </a:pPr>
            <a:r>
              <a:rPr lang="en-US" dirty="0" smtClean="0"/>
              <a:t>Bit depth	: 8 bits</a:t>
            </a:r>
            <a:endParaRPr lang="en-US" dirty="0"/>
          </a:p>
        </p:txBody>
      </p:sp>
      <p:sp>
        <p:nvSpPr>
          <p:cNvPr id="7" name="Rectangle 6"/>
          <p:cNvSpPr/>
          <p:nvPr/>
        </p:nvSpPr>
        <p:spPr>
          <a:xfrm>
            <a:off x="6035039" y="4141470"/>
            <a:ext cx="4984029" cy="2369880"/>
          </a:xfrm>
          <a:prstGeom prst="rect">
            <a:avLst/>
          </a:prstGeom>
        </p:spPr>
        <p:txBody>
          <a:bodyPr wrap="square">
            <a:spAutoFit/>
          </a:bodyPr>
          <a:lstStyle/>
          <a:p>
            <a:pPr marL="342900" indent="-342900">
              <a:defRPr/>
            </a:pPr>
            <a:r>
              <a:rPr lang="en-US" sz="2800" b="1" dirty="0" smtClean="0">
                <a:solidFill>
                  <a:srgbClr val="4B4B4B"/>
                </a:solidFill>
                <a:latin typeface="Carnas Light"/>
                <a:cs typeface="Carnas Light"/>
              </a:rPr>
              <a:t>Audios configurations</a:t>
            </a:r>
          </a:p>
          <a:p>
            <a:pPr marL="342900" indent="-342900">
              <a:buFont typeface="Wingdings" pitchFamily="2" charset="2"/>
              <a:buChar char="Ø"/>
              <a:defRPr/>
            </a:pPr>
            <a:r>
              <a:rPr lang="en-US" sz="2400" dirty="0" smtClean="0">
                <a:solidFill>
                  <a:srgbClr val="4B4B4B"/>
                </a:solidFill>
                <a:latin typeface="Carnas Light"/>
                <a:cs typeface="Carnas Light"/>
              </a:rPr>
              <a:t>In</a:t>
            </a:r>
            <a:r>
              <a:rPr lang="en-US" sz="2400" dirty="0" smtClean="0">
                <a:latin typeface="Carnas Light"/>
                <a:cs typeface="Carnas Light"/>
              </a:rPr>
              <a:t> </a:t>
            </a:r>
            <a:r>
              <a:rPr lang="en-US" sz="2400" dirty="0" err="1" smtClean="0">
                <a:latin typeface="Carnas Light"/>
                <a:cs typeface="Carnas Light"/>
              </a:rPr>
              <a:t>SyneHorizon</a:t>
            </a:r>
            <a:r>
              <a:rPr lang="en-US" sz="2400" dirty="0" smtClean="0">
                <a:latin typeface="Carnas Light"/>
                <a:cs typeface="Carnas Light"/>
              </a:rPr>
              <a:t> </a:t>
            </a:r>
            <a:r>
              <a:rPr lang="en-US" sz="2400" dirty="0" smtClean="0">
                <a:solidFill>
                  <a:srgbClr val="4B4B4B"/>
                </a:solidFill>
                <a:latin typeface="Carnas Light"/>
                <a:cs typeface="Carnas Light"/>
              </a:rPr>
              <a:t>application elements (audio, menu etc )</a:t>
            </a:r>
          </a:p>
          <a:p>
            <a:pPr marL="342900" indent="-342900">
              <a:buFont typeface="Wingdings" pitchFamily="2" charset="2"/>
              <a:buChar char="Ø"/>
              <a:defRPr/>
            </a:pPr>
            <a:r>
              <a:rPr lang="en-US" sz="2400" dirty="0" smtClean="0">
                <a:solidFill>
                  <a:srgbClr val="4B4B4B"/>
                </a:solidFill>
                <a:latin typeface="Carnas Light"/>
                <a:cs typeface="Carnas Light"/>
              </a:rPr>
              <a:t>In Client </a:t>
            </a:r>
            <a:r>
              <a:rPr lang="en-US" sz="2400" dirty="0" err="1" smtClean="0">
                <a:solidFill>
                  <a:srgbClr val="4B4B4B"/>
                </a:solidFill>
                <a:latin typeface="Carnas Light"/>
                <a:cs typeface="Carnas Light"/>
              </a:rPr>
              <a:t>Callflow</a:t>
            </a:r>
            <a:r>
              <a:rPr lang="en-US" sz="2400" dirty="0" smtClean="0">
                <a:solidFill>
                  <a:srgbClr val="4B4B4B"/>
                </a:solidFill>
                <a:latin typeface="Carnas Light"/>
                <a:cs typeface="Carnas Light"/>
              </a:rPr>
              <a:t> XML (Messages , </a:t>
            </a:r>
            <a:r>
              <a:rPr lang="en-US" sz="2400" dirty="0" err="1" smtClean="0">
                <a:solidFill>
                  <a:srgbClr val="4B4B4B"/>
                </a:solidFill>
                <a:latin typeface="Carnas Light"/>
                <a:cs typeface="Carnas Light"/>
              </a:rPr>
              <a:t>Speakit</a:t>
            </a:r>
            <a:r>
              <a:rPr lang="en-US" sz="2400" dirty="0" smtClean="0">
                <a:solidFill>
                  <a:srgbClr val="4B4B4B"/>
                </a:solidFill>
                <a:latin typeface="Carnas Light"/>
                <a:cs typeface="Carnas Light"/>
              </a:rPr>
              <a:t>, </a:t>
            </a:r>
          </a:p>
          <a:p>
            <a:pPr marL="342900" indent="-342900">
              <a:defRPr/>
            </a:pPr>
            <a:r>
              <a:rPr lang="en-US" sz="2400" dirty="0" smtClean="0">
                <a:solidFill>
                  <a:srgbClr val="4B4B4B"/>
                </a:solidFill>
                <a:latin typeface="Carnas Light"/>
                <a:cs typeface="Carnas Light"/>
              </a:rPr>
              <a:t>	Menu .)</a:t>
            </a:r>
            <a:endParaRPr lang="en-US" sz="2400" dirty="0">
              <a:solidFill>
                <a:srgbClr val="4B4B4B"/>
              </a:solidFill>
              <a:latin typeface="Carnas Light"/>
              <a:cs typeface="Carnas Light"/>
            </a:endParaRP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US" b="1" dirty="0" smtClean="0"/>
              <a:t>Call Type logging / Reporting</a:t>
            </a:r>
          </a:p>
        </p:txBody>
      </p:sp>
      <p:sp>
        <p:nvSpPr>
          <p:cNvPr id="4" name="Slide Number Placeholder 3"/>
          <p:cNvSpPr>
            <a:spLocks noGrp="1"/>
          </p:cNvSpPr>
          <p:nvPr>
            <p:ph type="sldNum" sz="quarter" idx="4"/>
          </p:nvPr>
        </p:nvSpPr>
        <p:spPr/>
        <p:txBody>
          <a:bodyPr/>
          <a:lstStyle/>
          <a:p>
            <a:fld id="{7591F48A-A635-4EA2-8E7E-325C9425C81C}" type="slidenum">
              <a:rPr lang="en-US" smtClean="0"/>
              <a:pPr/>
              <a:t>27</a:t>
            </a:fld>
            <a:endParaRPr lang="en-US" dirty="0"/>
          </a:p>
        </p:txBody>
      </p:sp>
      <p:sp>
        <p:nvSpPr>
          <p:cNvPr id="9" name="Rectangle 8"/>
          <p:cNvSpPr/>
          <p:nvPr/>
        </p:nvSpPr>
        <p:spPr>
          <a:xfrm>
            <a:off x="714375" y="970716"/>
            <a:ext cx="10687049" cy="4801314"/>
          </a:xfrm>
          <a:prstGeom prst="rect">
            <a:avLst/>
          </a:prstGeom>
        </p:spPr>
        <p:txBody>
          <a:bodyPr wrap="square">
            <a:spAutoFit/>
          </a:bodyPr>
          <a:lstStyle/>
          <a:p>
            <a:pPr marL="342900" indent="-342900">
              <a:buFont typeface="Wingdings" pitchFamily="2" charset="2"/>
              <a:buChar char="Ø"/>
              <a:defRPr/>
            </a:pPr>
            <a:r>
              <a:rPr lang="en-US" dirty="0" smtClean="0">
                <a:latin typeface="Carnas Light" panose="02000503000000020004" charset="0"/>
              </a:rPr>
              <a:t>How </a:t>
            </a:r>
            <a:r>
              <a:rPr lang="en-US" dirty="0" err="1" smtClean="0">
                <a:latin typeface="Carnas Light" panose="02000503000000020004" charset="0"/>
              </a:rPr>
              <a:t>CallTypes</a:t>
            </a:r>
            <a:r>
              <a:rPr lang="en-US" dirty="0" smtClean="0">
                <a:latin typeface="Carnas Light" panose="02000503000000020004" charset="0"/>
              </a:rPr>
              <a:t> / Peg logging works</a:t>
            </a:r>
          </a:p>
          <a:p>
            <a:pPr marL="800100" lvl="1" indent="-342900">
              <a:buFont typeface="Courier New" pitchFamily="49" charset="0"/>
              <a:buChar char="o"/>
              <a:defRPr/>
            </a:pPr>
            <a:r>
              <a:rPr lang="en-US" dirty="0" smtClean="0">
                <a:latin typeface="Carnas Light" panose="02000503000000020004" charset="0"/>
              </a:rPr>
              <a:t>	Call types are 4 digit value used to identify the touch-point in VSS client flow</a:t>
            </a:r>
          </a:p>
          <a:p>
            <a:pPr marL="800100" lvl="1" indent="-342900">
              <a:buFont typeface="Courier New" pitchFamily="49" charset="0"/>
              <a:buChar char="o"/>
              <a:defRPr/>
            </a:pPr>
            <a:r>
              <a:rPr lang="en-US" dirty="0" smtClean="0">
                <a:latin typeface="Carnas Light" panose="02000503000000020004" charset="0"/>
              </a:rPr>
              <a:t>	</a:t>
            </a:r>
            <a:r>
              <a:rPr lang="en-US" dirty="0" err="1" smtClean="0">
                <a:latin typeface="Carnas Light" panose="02000503000000020004" charset="0"/>
              </a:rPr>
              <a:t>SyneHorizon</a:t>
            </a:r>
            <a:r>
              <a:rPr lang="en-US" dirty="0" smtClean="0">
                <a:latin typeface="Carnas Light" panose="02000503000000020004" charset="0"/>
              </a:rPr>
              <a:t> </a:t>
            </a:r>
            <a:r>
              <a:rPr lang="en-US" dirty="0" smtClean="0">
                <a:latin typeface="Carnas Light" panose="02000503000000020004" charset="0"/>
              </a:rPr>
              <a:t>application logs the </a:t>
            </a:r>
            <a:r>
              <a:rPr lang="en-US" dirty="0" err="1" smtClean="0">
                <a:latin typeface="Carnas Light" panose="02000503000000020004" charset="0"/>
              </a:rPr>
              <a:t>calltypes</a:t>
            </a:r>
            <a:r>
              <a:rPr lang="en-US" dirty="0" smtClean="0">
                <a:latin typeface="Carnas Light" panose="02000503000000020004" charset="0"/>
              </a:rPr>
              <a:t> based on the caller traversal in the Voice flow. </a:t>
            </a:r>
          </a:p>
          <a:p>
            <a:pPr marL="342900" indent="-342900">
              <a:defRPr/>
            </a:pPr>
            <a:endParaRPr lang="en-US" dirty="0" smtClean="0">
              <a:latin typeface="Carnas Light" panose="02000503000000020004" charset="0"/>
            </a:endParaRPr>
          </a:p>
          <a:p>
            <a:pPr marL="800100" lvl="1" indent="-342900">
              <a:defRPr/>
            </a:pPr>
            <a:r>
              <a:rPr lang="en-US" dirty="0" err="1" smtClean="0">
                <a:latin typeface="Carnas Light" panose="02000503000000020004" charset="0"/>
              </a:rPr>
              <a:t>SyneHorizonApp</a:t>
            </a:r>
            <a:r>
              <a:rPr lang="en-US" dirty="0" smtClean="0">
                <a:latin typeface="Carnas Light" panose="02000503000000020004" charset="0"/>
              </a:rPr>
              <a:t> </a:t>
            </a:r>
            <a:r>
              <a:rPr lang="en-US" dirty="0" smtClean="0">
                <a:latin typeface="Carnas Light" panose="02000503000000020004" charset="0"/>
                <a:sym typeface="Wingdings" pitchFamily="2" charset="2"/>
              </a:rPr>
              <a:t> ReportAction.aspx </a:t>
            </a:r>
            <a:r>
              <a:rPr lang="en-US" dirty="0" err="1" smtClean="0">
                <a:latin typeface="Carnas Light" panose="02000503000000020004" charset="0"/>
                <a:sym typeface="Wingdings" pitchFamily="2" charset="2"/>
              </a:rPr>
              <a:t>VoiceWCFUtility</a:t>
            </a:r>
            <a:r>
              <a:rPr lang="en-US" dirty="0" smtClean="0">
                <a:latin typeface="Carnas Light" panose="02000503000000020004" charset="0"/>
                <a:sym typeface="Wingdings" pitchFamily="2" charset="2"/>
              </a:rPr>
              <a:t> Service  </a:t>
            </a:r>
            <a:r>
              <a:rPr lang="en-US" dirty="0" err="1" smtClean="0">
                <a:latin typeface="Carnas Light" panose="02000503000000020004" charset="0"/>
                <a:sym typeface="Wingdings" pitchFamily="2" charset="2"/>
              </a:rPr>
              <a:t>async</a:t>
            </a:r>
            <a:r>
              <a:rPr lang="en-US" dirty="0" smtClean="0">
                <a:latin typeface="Carnas Light" panose="02000503000000020004" charset="0"/>
                <a:sym typeface="Wingdings" pitchFamily="2" charset="2"/>
              </a:rPr>
              <a:t> call to DB SP </a:t>
            </a:r>
            <a:r>
              <a:rPr lang="en-US" dirty="0" err="1" smtClean="0">
                <a:latin typeface="Carnas Light" panose="02000503000000020004" charset="0"/>
                <a:sym typeface="Wingdings" pitchFamily="2" charset="2"/>
              </a:rPr>
              <a:t>iActionLog</a:t>
            </a:r>
            <a:r>
              <a:rPr lang="en-US" dirty="0" smtClean="0">
                <a:latin typeface="Carnas Light" panose="02000503000000020004" charset="0"/>
                <a:sym typeface="Wingdings" pitchFamily="2" charset="2"/>
              </a:rPr>
              <a:t> </a:t>
            </a:r>
            <a:r>
              <a:rPr lang="en-US" dirty="0" smtClean="0">
                <a:latin typeface="Carnas Light" panose="02000503000000020004" charset="0"/>
                <a:sym typeface="Wingdings" pitchFamily="2" charset="2"/>
              </a:rPr>
              <a:t></a:t>
            </a:r>
            <a:r>
              <a:rPr lang="en-US" dirty="0" err="1" smtClean="0">
                <a:latin typeface="Carnas Light" panose="02000503000000020004" charset="0"/>
                <a:sym typeface="Wingdings" pitchFamily="2" charset="2"/>
              </a:rPr>
              <a:t>SyneHorizonUtilsConfig.ActionLog</a:t>
            </a:r>
            <a:r>
              <a:rPr lang="en-US" dirty="0" smtClean="0">
                <a:latin typeface="Carnas Light" panose="02000503000000020004" charset="0"/>
                <a:sym typeface="Wingdings" pitchFamily="2" charset="2"/>
              </a:rPr>
              <a:t> </a:t>
            </a:r>
            <a:r>
              <a:rPr lang="en-US" dirty="0" smtClean="0">
                <a:latin typeface="Carnas Light" panose="02000503000000020004" charset="0"/>
                <a:sym typeface="Wingdings" pitchFamily="2" charset="2"/>
              </a:rPr>
              <a:t>table</a:t>
            </a:r>
          </a:p>
          <a:p>
            <a:pPr marL="342900" indent="-342900">
              <a:defRPr/>
            </a:pPr>
            <a:endParaRPr lang="en-US" dirty="0" smtClean="0">
              <a:latin typeface="Carnas Light" panose="02000503000000020004" charset="0"/>
            </a:endParaRPr>
          </a:p>
          <a:p>
            <a:pPr marL="342900" indent="-342900">
              <a:buFont typeface="Wingdings" pitchFamily="2" charset="2"/>
              <a:buChar char="Ø"/>
              <a:defRPr/>
            </a:pPr>
            <a:r>
              <a:rPr lang="en-US" dirty="0" smtClean="0">
                <a:latin typeface="Carnas Light" panose="02000503000000020004" charset="0"/>
              </a:rPr>
              <a:t>Caller Activity can be traced by querying specific </a:t>
            </a:r>
            <a:r>
              <a:rPr lang="en-US" dirty="0" err="1" smtClean="0">
                <a:latin typeface="Carnas Light" panose="02000503000000020004" charset="0"/>
              </a:rPr>
              <a:t>calltypes</a:t>
            </a:r>
            <a:r>
              <a:rPr lang="en-US" dirty="0" smtClean="0">
                <a:latin typeface="Carnas Light" panose="02000503000000020004" charset="0"/>
              </a:rPr>
              <a:t>. </a:t>
            </a:r>
          </a:p>
          <a:p>
            <a:pPr marL="342900" indent="-342900">
              <a:buFont typeface="Wingdings" pitchFamily="2" charset="2"/>
              <a:buChar char="Ø"/>
              <a:defRPr/>
            </a:pPr>
            <a:r>
              <a:rPr lang="en-US" dirty="0" err="1" smtClean="0">
                <a:latin typeface="Carnas Light" panose="02000503000000020004" charset="0"/>
              </a:rPr>
              <a:t>Calltypes</a:t>
            </a:r>
            <a:r>
              <a:rPr lang="en-US" dirty="0" smtClean="0">
                <a:latin typeface="Carnas Light" panose="02000503000000020004" charset="0"/>
              </a:rPr>
              <a:t> logging also help to save the notes for notifications in </a:t>
            </a:r>
            <a:r>
              <a:rPr lang="en-US" dirty="0" err="1" smtClean="0">
                <a:latin typeface="Carnas Light" panose="02000503000000020004" charset="0"/>
              </a:rPr>
              <a:t>iCare</a:t>
            </a:r>
            <a:r>
              <a:rPr lang="en-US" dirty="0" smtClean="0">
                <a:latin typeface="Carnas Light" panose="02000503000000020004" charset="0"/>
              </a:rPr>
              <a:t> (CSR UI) .</a:t>
            </a:r>
          </a:p>
          <a:p>
            <a:pPr marL="342900" indent="-342900">
              <a:buFont typeface="Wingdings" pitchFamily="2" charset="2"/>
              <a:buChar char="Ø"/>
              <a:defRPr/>
            </a:pPr>
            <a:r>
              <a:rPr lang="en-US" dirty="0" smtClean="0">
                <a:latin typeface="Carnas Light" panose="02000503000000020004" charset="0"/>
              </a:rPr>
              <a:t>The other critical information like VXML Server IP, transfer label, PCC, HOO flags, ANI, MDN, </a:t>
            </a:r>
            <a:r>
              <a:rPr lang="en-US" dirty="0" err="1" smtClean="0">
                <a:latin typeface="Carnas Light" panose="02000503000000020004" charset="0"/>
              </a:rPr>
              <a:t>ClaimId</a:t>
            </a:r>
            <a:r>
              <a:rPr lang="en-US" dirty="0" smtClean="0">
                <a:latin typeface="Carnas Light" panose="02000503000000020004" charset="0"/>
              </a:rPr>
              <a:t>, Input </a:t>
            </a:r>
            <a:r>
              <a:rPr lang="en-US" dirty="0" err="1" smtClean="0">
                <a:latin typeface="Carnas Light" panose="02000503000000020004" charset="0"/>
              </a:rPr>
              <a:t>selction</a:t>
            </a:r>
            <a:r>
              <a:rPr lang="en-US" dirty="0" smtClean="0">
                <a:latin typeface="Carnas Light" panose="02000503000000020004" charset="0"/>
              </a:rPr>
              <a:t> in Menu etc are also saved against specific </a:t>
            </a:r>
            <a:r>
              <a:rPr lang="en-US" dirty="0" err="1" smtClean="0">
                <a:latin typeface="Carnas Light" panose="02000503000000020004" charset="0"/>
              </a:rPr>
              <a:t>calltypes</a:t>
            </a:r>
            <a:r>
              <a:rPr lang="en-US" dirty="0" smtClean="0">
                <a:latin typeface="Carnas Light" panose="02000503000000020004" charset="0"/>
              </a:rPr>
              <a:t> in </a:t>
            </a:r>
            <a:r>
              <a:rPr lang="en-US" dirty="0" err="1" smtClean="0">
                <a:latin typeface="Carnas Light" panose="02000503000000020004" charset="0"/>
              </a:rPr>
              <a:t>ActionLog</a:t>
            </a:r>
            <a:r>
              <a:rPr lang="en-US" dirty="0" smtClean="0">
                <a:latin typeface="Carnas Light" panose="02000503000000020004" charset="0"/>
              </a:rPr>
              <a:t> table.</a:t>
            </a:r>
          </a:p>
          <a:p>
            <a:pPr marL="342900" indent="-342900">
              <a:buFont typeface="Wingdings" pitchFamily="2" charset="2"/>
              <a:buChar char="Ø"/>
              <a:defRPr/>
            </a:pPr>
            <a:r>
              <a:rPr lang="en-US" dirty="0" smtClean="0">
                <a:latin typeface="Carnas Light" panose="02000503000000020004" charset="0"/>
              </a:rPr>
              <a:t>Some Important Parameters to understand for tracking </a:t>
            </a:r>
            <a:r>
              <a:rPr lang="en-US" dirty="0" err="1" smtClean="0">
                <a:latin typeface="Carnas Light" panose="02000503000000020004" charset="0"/>
              </a:rPr>
              <a:t>calltypes</a:t>
            </a:r>
            <a:r>
              <a:rPr lang="en-US" dirty="0" smtClean="0">
                <a:latin typeface="Carnas Light" panose="02000503000000020004" charset="0"/>
              </a:rPr>
              <a:t> </a:t>
            </a:r>
          </a:p>
          <a:p>
            <a:pPr marL="800100" lvl="1" indent="-342900">
              <a:defRPr/>
            </a:pPr>
            <a:r>
              <a:rPr lang="en-US" dirty="0" err="1" smtClean="0">
                <a:latin typeface="Carnas Light" panose="02000503000000020004" charset="0"/>
              </a:rPr>
              <a:t>SyneHorizonCallId</a:t>
            </a:r>
            <a:r>
              <a:rPr lang="en-US" dirty="0" smtClean="0">
                <a:latin typeface="Carnas Light" panose="02000503000000020004" charset="0"/>
              </a:rPr>
              <a:t>, </a:t>
            </a:r>
            <a:r>
              <a:rPr lang="en-US" dirty="0" err="1" smtClean="0">
                <a:latin typeface="Carnas Light" panose="02000503000000020004" charset="0"/>
              </a:rPr>
              <a:t>RouterCallKey</a:t>
            </a:r>
            <a:r>
              <a:rPr lang="en-US" dirty="0" smtClean="0">
                <a:latin typeface="Carnas Light" panose="02000503000000020004" charset="0"/>
              </a:rPr>
              <a:t>, </a:t>
            </a:r>
            <a:r>
              <a:rPr lang="en-US" dirty="0" err="1" smtClean="0">
                <a:latin typeface="Carnas Light" panose="02000503000000020004" charset="0"/>
              </a:rPr>
              <a:t>RouterCallDay</a:t>
            </a:r>
            <a:r>
              <a:rPr lang="en-US" dirty="0" smtClean="0">
                <a:latin typeface="Carnas Light" panose="02000503000000020004" charset="0"/>
              </a:rPr>
              <a:t>, Outcome, </a:t>
            </a:r>
            <a:r>
              <a:rPr lang="en-US" dirty="0" err="1" smtClean="0">
                <a:latin typeface="Carnas Light" panose="02000503000000020004" charset="0"/>
              </a:rPr>
              <a:t>CallPathIndicator</a:t>
            </a:r>
            <a:endParaRPr lang="en-US" dirty="0" smtClean="0">
              <a:latin typeface="Carnas Light" panose="02000503000000020004" charset="0"/>
            </a:endParaRPr>
          </a:p>
          <a:p>
            <a:pPr marL="342900" indent="-342900">
              <a:buFont typeface="Wingdings" pitchFamily="2" charset="2"/>
              <a:buChar char="Ø"/>
              <a:defRPr/>
            </a:pPr>
            <a:endParaRPr lang="en-US" dirty="0" smtClean="0">
              <a:latin typeface="Carnas Light" panose="02000503000000020004" charset="0"/>
            </a:endParaRPr>
          </a:p>
          <a:p>
            <a:pPr marL="342900" indent="-342900">
              <a:buFont typeface="Wingdings" pitchFamily="2" charset="2"/>
              <a:buChar char="Ø"/>
              <a:defRPr/>
            </a:pPr>
            <a:r>
              <a:rPr lang="en-US" dirty="0" smtClean="0">
                <a:latin typeface="Carnas Light" panose="02000503000000020004" charset="0"/>
              </a:rPr>
              <a:t>Database for </a:t>
            </a:r>
            <a:r>
              <a:rPr lang="en-US" dirty="0" err="1" smtClean="0">
                <a:latin typeface="Carnas Light" panose="02000503000000020004" charset="0"/>
              </a:rPr>
              <a:t>Calltypes</a:t>
            </a:r>
            <a:r>
              <a:rPr lang="en-US" dirty="0" smtClean="0">
                <a:latin typeface="Carnas Light" panose="02000503000000020004" charset="0"/>
              </a:rPr>
              <a:t> </a:t>
            </a:r>
          </a:p>
          <a:p>
            <a:pPr marL="800100" lvl="1" indent="-342900">
              <a:buFont typeface="Courier New" pitchFamily="49" charset="0"/>
              <a:buChar char="o"/>
              <a:defRPr/>
            </a:pPr>
            <a:r>
              <a:rPr lang="en-US" dirty="0" smtClean="0">
                <a:latin typeface="Carnas Light" panose="02000503000000020004" charset="0"/>
              </a:rPr>
              <a:t>QA : </a:t>
            </a:r>
            <a:r>
              <a:rPr lang="en-US" dirty="0" smtClean="0">
                <a:latin typeface="Carnas Light" panose="02000503000000020004" charset="0"/>
              </a:rPr>
              <a:t>QADB03\SQL2005\</a:t>
            </a:r>
            <a:r>
              <a:rPr lang="en-US" dirty="0" err="1" smtClean="0">
                <a:latin typeface="Carnas Light" panose="02000503000000020004" charset="0"/>
              </a:rPr>
              <a:t>SyneHorizonLogging</a:t>
            </a:r>
            <a:r>
              <a:rPr lang="en-US" dirty="0" smtClean="0">
                <a:latin typeface="Carnas Light" panose="02000503000000020004" charset="0"/>
              </a:rPr>
              <a:t>\</a:t>
            </a:r>
            <a:r>
              <a:rPr lang="en-US" dirty="0" err="1" smtClean="0">
                <a:latin typeface="Carnas Light" panose="02000503000000020004" charset="0"/>
              </a:rPr>
              <a:t>ActionLog</a:t>
            </a:r>
            <a:endParaRPr lang="en-US" dirty="0" smtClean="0">
              <a:latin typeface="Carnas Light" panose="02000503000000020004" charset="0"/>
            </a:endParaRPr>
          </a:p>
          <a:p>
            <a:pPr marL="800100" lvl="1" indent="-342900">
              <a:buFont typeface="Courier New" pitchFamily="49" charset="0"/>
              <a:buChar char="o"/>
              <a:defRPr/>
            </a:pPr>
            <a:r>
              <a:rPr lang="en-US" dirty="0" smtClean="0">
                <a:latin typeface="Carnas Light" panose="02000503000000020004" charset="0"/>
              </a:rPr>
              <a:t>PROD: </a:t>
            </a:r>
            <a:r>
              <a:rPr lang="en-US" dirty="0" smtClean="0">
                <a:latin typeface="Carnas Light" panose="02000503000000020004" charset="0"/>
              </a:rPr>
              <a:t>ndcsunSyneHorizon001sg2\</a:t>
            </a:r>
            <a:r>
              <a:rPr lang="en-US" dirty="0" err="1" smtClean="0">
                <a:latin typeface="Carnas Light" panose="02000503000000020004" charset="0"/>
              </a:rPr>
              <a:t>adhoc</a:t>
            </a:r>
            <a:r>
              <a:rPr lang="en-US" dirty="0" smtClean="0">
                <a:latin typeface="Carnas Light" panose="02000503000000020004" charset="0"/>
              </a:rPr>
              <a:t>\</a:t>
            </a:r>
            <a:r>
              <a:rPr lang="en-US" dirty="0" err="1" smtClean="0">
                <a:latin typeface="Carnas Light" panose="02000503000000020004" charset="0"/>
                <a:sym typeface="Wingdings" pitchFamily="2" charset="2"/>
              </a:rPr>
              <a:t>SyneHorizonUtilsConfig.ActionLog</a:t>
            </a:r>
            <a:endParaRPr lang="en-US" dirty="0" smtClean="0">
              <a:latin typeface="Carnas Light" panose="02000503000000020004" charset="0"/>
            </a:endParaRP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US" b="1" dirty="0" smtClean="0"/>
              <a:t>Reporting Server</a:t>
            </a:r>
          </a:p>
        </p:txBody>
      </p:sp>
      <p:sp>
        <p:nvSpPr>
          <p:cNvPr id="4" name="Slide Number Placeholder 3"/>
          <p:cNvSpPr>
            <a:spLocks noGrp="1"/>
          </p:cNvSpPr>
          <p:nvPr>
            <p:ph type="sldNum" sz="quarter" idx="4"/>
          </p:nvPr>
        </p:nvSpPr>
        <p:spPr/>
        <p:txBody>
          <a:bodyPr/>
          <a:lstStyle/>
          <a:p>
            <a:fld id="{7591F48A-A635-4EA2-8E7E-325C9425C81C}" type="slidenum">
              <a:rPr lang="en-US" smtClean="0"/>
              <a:pPr/>
              <a:t>28</a:t>
            </a:fld>
            <a:endParaRPr lang="en-US" dirty="0"/>
          </a:p>
        </p:txBody>
      </p:sp>
      <p:sp>
        <p:nvSpPr>
          <p:cNvPr id="9" name="Rectangle 8"/>
          <p:cNvSpPr/>
          <p:nvPr/>
        </p:nvSpPr>
        <p:spPr>
          <a:xfrm>
            <a:off x="651509" y="932081"/>
            <a:ext cx="10864215" cy="5078313"/>
          </a:xfrm>
          <a:prstGeom prst="rect">
            <a:avLst/>
          </a:prstGeom>
        </p:spPr>
        <p:txBody>
          <a:bodyPr wrap="square">
            <a:spAutoFit/>
          </a:bodyPr>
          <a:lstStyle/>
          <a:p>
            <a:pPr marL="342900" indent="-342900">
              <a:buFont typeface="Wingdings" pitchFamily="2" charset="2"/>
              <a:buChar char="v"/>
              <a:defRPr/>
            </a:pPr>
            <a:r>
              <a:rPr lang="en-US" b="1" dirty="0" smtClean="0">
                <a:latin typeface="Carnas Light" charset="0"/>
              </a:rPr>
              <a:t>New generation logging : </a:t>
            </a:r>
            <a:r>
              <a:rPr lang="en-US" dirty="0" smtClean="0">
                <a:latin typeface="Carnas Light" charset="0"/>
              </a:rPr>
              <a:t>Reporting Server </a:t>
            </a:r>
          </a:p>
          <a:p>
            <a:pPr marL="342900" indent="-342900">
              <a:defRPr/>
            </a:pPr>
            <a:r>
              <a:rPr lang="en-US" dirty="0" smtClean="0">
                <a:latin typeface="Carnas Light" charset="0"/>
              </a:rPr>
              <a:t>		The reporting service receives event messages from the VXML server and writes this data to the Informix reporting database.  This is a Cisco provided reporting feature that being implemented in our Prod </a:t>
            </a:r>
            <a:r>
              <a:rPr lang="en-US" dirty="0" err="1" smtClean="0">
                <a:latin typeface="Carnas Light" charset="0"/>
              </a:rPr>
              <a:t>env</a:t>
            </a:r>
            <a:r>
              <a:rPr lang="en-US" dirty="0" smtClean="0">
                <a:latin typeface="Carnas Light" charset="0"/>
              </a:rPr>
              <a:t>.  This reporting database contains complete caller traversal across the applications for any given call.   The plan is to replace the search for call records from the large flat files by queries to this table.</a:t>
            </a:r>
          </a:p>
          <a:p>
            <a:pPr marL="342900" indent="-342900">
              <a:buFont typeface="Wingdings" pitchFamily="2" charset="2"/>
              <a:buChar char="Ø"/>
              <a:defRPr/>
            </a:pPr>
            <a:endParaRPr lang="en-US" dirty="0" smtClean="0">
              <a:latin typeface="Carnas Light" charset="0"/>
            </a:endParaRPr>
          </a:p>
          <a:p>
            <a:pPr marL="800100" lvl="1" indent="-342900" algn="just">
              <a:defRPr/>
            </a:pPr>
            <a:r>
              <a:rPr lang="en-US" dirty="0" err="1" smtClean="0">
                <a:latin typeface="Carnas Light" charset="0"/>
              </a:rPr>
              <a:t>SyneHorizon</a:t>
            </a:r>
            <a:r>
              <a:rPr lang="en-US" dirty="0" smtClean="0">
                <a:latin typeface="Carnas Light" charset="0"/>
              </a:rPr>
              <a:t> </a:t>
            </a:r>
            <a:r>
              <a:rPr lang="en-US" dirty="0" smtClean="0">
                <a:latin typeface="Carnas Light" charset="0"/>
              </a:rPr>
              <a:t>application logs are maintained in flat files </a:t>
            </a:r>
            <a:r>
              <a:rPr lang="en-US" dirty="0" smtClean="0">
                <a:latin typeface="Carnas Light" charset="0"/>
              </a:rPr>
              <a:t>(</a:t>
            </a:r>
            <a:r>
              <a:rPr lang="en-US" dirty="0" err="1" smtClean="0">
                <a:latin typeface="Carnas Light" charset="0"/>
              </a:rPr>
              <a:t>SyneHorizon</a:t>
            </a:r>
            <a:r>
              <a:rPr lang="en-US" dirty="0" smtClean="0">
                <a:latin typeface="Carnas Light" charset="0"/>
              </a:rPr>
              <a:t> </a:t>
            </a:r>
            <a:r>
              <a:rPr lang="en-US" dirty="0" smtClean="0">
                <a:latin typeface="Carnas Light" charset="0"/>
              </a:rPr>
              <a:t>Application logs), Flat Text file containing details information of  caller activity, </a:t>
            </a:r>
            <a:r>
              <a:rPr lang="en-US" dirty="0" err="1" smtClean="0">
                <a:latin typeface="Carnas Light" charset="0"/>
              </a:rPr>
              <a:t>SyneHorizon</a:t>
            </a:r>
            <a:r>
              <a:rPr lang="en-US" dirty="0" smtClean="0">
                <a:latin typeface="Carnas Light" charset="0"/>
              </a:rPr>
              <a:t> </a:t>
            </a:r>
            <a:r>
              <a:rPr lang="en-US" dirty="0" smtClean="0">
                <a:latin typeface="Carnas Light" charset="0"/>
              </a:rPr>
              <a:t>elements And Reporting Server which contains All events, caller activity , </a:t>
            </a:r>
            <a:r>
              <a:rPr lang="en-US" dirty="0" err="1" smtClean="0">
                <a:latin typeface="Carnas Light" charset="0"/>
              </a:rPr>
              <a:t>SyneHorizon</a:t>
            </a:r>
            <a:r>
              <a:rPr lang="en-US" dirty="0" smtClean="0">
                <a:latin typeface="Carnas Light" charset="0"/>
              </a:rPr>
              <a:t> </a:t>
            </a:r>
            <a:r>
              <a:rPr lang="en-US" dirty="0" smtClean="0">
                <a:latin typeface="Carnas Light" charset="0"/>
              </a:rPr>
              <a:t>element logs</a:t>
            </a:r>
          </a:p>
          <a:p>
            <a:pPr marL="800100" lvl="1" indent="-342900" algn="just">
              <a:defRPr/>
            </a:pPr>
            <a:endParaRPr lang="en-US" dirty="0" smtClean="0">
              <a:latin typeface="Carnas Light" charset="0"/>
            </a:endParaRPr>
          </a:p>
          <a:p>
            <a:pPr marL="800100" lvl="1" indent="-342900">
              <a:defRPr/>
            </a:pPr>
            <a:r>
              <a:rPr lang="en-US" b="1" dirty="0" smtClean="0">
                <a:latin typeface="Carnas Light" charset="0"/>
              </a:rPr>
              <a:t>Advantages :</a:t>
            </a:r>
          </a:p>
          <a:p>
            <a:pPr marL="800100" lvl="1" indent="-342900">
              <a:buFont typeface="Arial" pitchFamily="34" charset="0"/>
              <a:buChar char="•"/>
              <a:defRPr/>
            </a:pPr>
            <a:r>
              <a:rPr lang="en-US" dirty="0" smtClean="0">
                <a:latin typeface="Carnas Light" charset="0"/>
              </a:rPr>
              <a:t>Logs  maintained for reporting server in Informix DB which is easier to search.</a:t>
            </a:r>
          </a:p>
          <a:p>
            <a:pPr marL="800100" lvl="1" indent="-342900">
              <a:buFont typeface="Arial" pitchFamily="34" charset="0"/>
              <a:buChar char="•"/>
              <a:defRPr/>
            </a:pPr>
            <a:r>
              <a:rPr lang="en-US" dirty="0" smtClean="0">
                <a:latin typeface="Carnas Light" charset="0"/>
              </a:rPr>
              <a:t>Easier access to the logs over conventional flat file logging.</a:t>
            </a:r>
          </a:p>
          <a:p>
            <a:pPr marL="800100" lvl="1" indent="-342900">
              <a:buFont typeface="Arial" pitchFamily="34" charset="0"/>
              <a:buChar char="•"/>
              <a:defRPr/>
            </a:pPr>
            <a:r>
              <a:rPr lang="en-US" dirty="0" smtClean="0">
                <a:latin typeface="Carnas Light" charset="0"/>
              </a:rPr>
              <a:t>Easier integration with the Reporting tools and templates to monitor historical and real time reports</a:t>
            </a:r>
          </a:p>
          <a:p>
            <a:pPr marL="800100" lvl="1" indent="-342900">
              <a:buFont typeface="Arial" pitchFamily="34" charset="0"/>
              <a:buChar char="•"/>
              <a:defRPr/>
            </a:pPr>
            <a:r>
              <a:rPr lang="en-US" dirty="0" smtClean="0">
                <a:latin typeface="Carnas Light" charset="0"/>
              </a:rPr>
              <a:t>Reporting data includes call activity summary information, which assists call center managers in reviewing and managing daily operations. It can also include operational detail data for the </a:t>
            </a:r>
            <a:r>
              <a:rPr lang="en-US" dirty="0" err="1" smtClean="0">
                <a:latin typeface="Carnas Light" charset="0"/>
              </a:rPr>
              <a:t>SyneHorizon</a:t>
            </a:r>
            <a:r>
              <a:rPr lang="en-US" dirty="0" smtClean="0">
                <a:latin typeface="Carnas Light" charset="0"/>
              </a:rPr>
              <a:t> </a:t>
            </a:r>
            <a:r>
              <a:rPr lang="en-US" dirty="0" smtClean="0">
                <a:latin typeface="Carnas Light" charset="0"/>
              </a:rPr>
              <a:t>applications.</a:t>
            </a: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1505918" cy="418678"/>
          </a:xfrm>
        </p:spPr>
        <p:txBody>
          <a:bodyPr/>
          <a:lstStyle/>
          <a:p>
            <a:r>
              <a:rPr lang="en-US" dirty="0" err="1" smtClean="0"/>
              <a:t>SyneHorizon</a:t>
            </a:r>
            <a:r>
              <a:rPr lang="en-US" dirty="0" smtClean="0"/>
              <a:t> </a:t>
            </a:r>
            <a:r>
              <a:rPr lang="en-US" dirty="0" smtClean="0"/>
              <a:t>Framework Modules, Feature Customization, &amp; Live Demo</a:t>
            </a:r>
            <a:endParaRPr lang="en-US" dirty="0"/>
          </a:p>
        </p:txBody>
      </p:sp>
      <p:sp>
        <p:nvSpPr>
          <p:cNvPr id="15" name="Content Placeholder 2"/>
          <p:cNvSpPr>
            <a:spLocks noGrp="1"/>
          </p:cNvSpPr>
          <p:nvPr>
            <p:ph sz="quarter" idx="11"/>
          </p:nvPr>
        </p:nvSpPr>
        <p:spPr>
          <a:solidFill>
            <a:srgbClr val="FAE600"/>
          </a:solidFill>
        </p:spPr>
        <p:txBody>
          <a:bodyPr/>
          <a:lstStyle/>
          <a:p>
            <a:pPr marL="285750" indent="-285750" algn="just">
              <a:lnSpc>
                <a:spcPct val="100000"/>
              </a:lnSpc>
              <a:buFont typeface="Wingdings" pitchFamily="2" charset="2"/>
              <a:buChar char="Ø"/>
            </a:pPr>
            <a:r>
              <a:rPr lang="en-US" dirty="0" smtClean="0">
                <a:solidFill>
                  <a:schemeClr val="tx1"/>
                </a:solidFill>
              </a:rPr>
              <a:t>Course Content: (Session 5)</a:t>
            </a:r>
            <a:endParaRPr lang="en-US" dirty="0">
              <a:solidFill>
                <a:schemeClr val="tx1"/>
              </a:solidFill>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29</a:t>
            </a:fld>
            <a:endParaRPr lang="en-US" dirty="0"/>
          </a:p>
        </p:txBody>
      </p:sp>
      <p:sp>
        <p:nvSpPr>
          <p:cNvPr id="2" name="Text Placeholder 1"/>
          <p:cNvSpPr>
            <a:spLocks noGrp="1"/>
          </p:cNvSpPr>
          <p:nvPr>
            <p:ph type="body" sz="quarter" idx="12"/>
          </p:nvPr>
        </p:nvSpPr>
        <p:spPr>
          <a:xfrm>
            <a:off x="1149827" y="1200150"/>
            <a:ext cx="10189282" cy="4823459"/>
          </a:xfrm>
        </p:spPr>
        <p:txBody>
          <a:bodyPr/>
          <a:lstStyle/>
          <a:p>
            <a:pPr marL="285750" lvl="1" indent="-285750">
              <a:spcBef>
                <a:spcPts val="1000"/>
              </a:spcBef>
              <a:buClrTx/>
              <a:buSzTx/>
              <a:buFont typeface="Wingdings" pitchFamily="2" charset="2"/>
              <a:buChar char="v"/>
            </a:pPr>
            <a:r>
              <a:rPr lang="en-US" sz="1800" b="1" dirty="0" smtClean="0">
                <a:latin typeface="Carnas Light" charset="0"/>
              </a:rPr>
              <a:t>Remarkable features of </a:t>
            </a:r>
            <a:r>
              <a:rPr lang="en-US" sz="1800" b="1" dirty="0" err="1" smtClean="0">
                <a:latin typeface="Carnas Light" charset="0"/>
              </a:rPr>
              <a:t>SyneHorizon</a:t>
            </a:r>
            <a:r>
              <a:rPr lang="en-US" sz="1800" b="1" dirty="0" smtClean="0">
                <a:latin typeface="Carnas Light" charset="0"/>
              </a:rPr>
              <a:t> </a:t>
            </a:r>
            <a:r>
              <a:rPr lang="en-US" sz="1800" b="1" dirty="0" smtClean="0">
                <a:latin typeface="Carnas Light" charset="0"/>
              </a:rPr>
              <a:t>Module along with example</a:t>
            </a:r>
            <a:endParaRPr lang="en-US" sz="1800" b="1" dirty="0">
              <a:latin typeface="Carnas Light" charset="0"/>
            </a:endParaRPr>
          </a:p>
          <a:p>
            <a:pPr marL="285750" lvl="1" indent="-285750">
              <a:spcBef>
                <a:spcPts val="1000"/>
              </a:spcBef>
              <a:buClrTx/>
              <a:buSzTx/>
              <a:buFont typeface="Wingdings" pitchFamily="2" charset="2"/>
              <a:buChar char="v"/>
            </a:pPr>
            <a:r>
              <a:rPr lang="en-US" sz="1800" b="1" dirty="0" err="1" smtClean="0">
                <a:latin typeface="Carnas Light" charset="0"/>
              </a:rPr>
              <a:t>SyneHorizon</a:t>
            </a:r>
            <a:r>
              <a:rPr lang="en-US" sz="1800" b="1" dirty="0" smtClean="0">
                <a:latin typeface="Carnas Light" charset="0"/>
              </a:rPr>
              <a:t> </a:t>
            </a:r>
            <a:r>
              <a:rPr lang="en-US" sz="1800" b="1" dirty="0">
                <a:latin typeface="Carnas Light" charset="0"/>
              </a:rPr>
              <a:t>Framework Module Customization</a:t>
            </a:r>
          </a:p>
          <a:p>
            <a:pPr marL="285750" lvl="1" indent="-285750">
              <a:spcBef>
                <a:spcPts val="1000"/>
              </a:spcBef>
              <a:buClrTx/>
              <a:buSzTx/>
              <a:buFont typeface="Wingdings" pitchFamily="2" charset="2"/>
              <a:buChar char="v"/>
            </a:pPr>
            <a:r>
              <a:rPr lang="en-US" sz="1800" b="1" dirty="0" err="1" smtClean="0">
                <a:latin typeface="Carnas Light" charset="0"/>
              </a:rPr>
              <a:t>SyneHorizon</a:t>
            </a:r>
            <a:r>
              <a:rPr lang="en-US" sz="1800" b="1" dirty="0" smtClean="0">
                <a:latin typeface="Carnas Light" charset="0"/>
              </a:rPr>
              <a:t> </a:t>
            </a:r>
            <a:r>
              <a:rPr lang="en-US" sz="1800" b="1" dirty="0">
                <a:latin typeface="Carnas Light" charset="0"/>
              </a:rPr>
              <a:t>E2E </a:t>
            </a:r>
            <a:r>
              <a:rPr lang="en-US" sz="1800" b="1" dirty="0" smtClean="0">
                <a:latin typeface="Carnas Light" charset="0"/>
              </a:rPr>
              <a:t>demo</a:t>
            </a:r>
          </a:p>
          <a:p>
            <a:pPr marL="285750" indent="-285750">
              <a:buFont typeface="Wingdings" pitchFamily="2" charset="2"/>
              <a:buChar char="v"/>
              <a:defRPr/>
            </a:pPr>
            <a:r>
              <a:rPr lang="en-US" b="1" dirty="0">
                <a:latin typeface="Carnas Light" charset="0"/>
              </a:rPr>
              <a:t>Audio Issues in QA</a:t>
            </a:r>
          </a:p>
          <a:p>
            <a:pPr marL="800100" lvl="1" indent="-342900">
              <a:buFont typeface="Wingdings" pitchFamily="2" charset="2"/>
              <a:buChar char="Ø"/>
              <a:defRPr/>
            </a:pPr>
            <a:r>
              <a:rPr lang="en-US" sz="1800" dirty="0">
                <a:latin typeface="Carnas Light" charset="0"/>
              </a:rPr>
              <a:t>Common issues </a:t>
            </a:r>
          </a:p>
          <a:p>
            <a:pPr marL="800100" lvl="1" indent="-342900">
              <a:buFont typeface="Wingdings" pitchFamily="2" charset="2"/>
              <a:buChar char="Ø"/>
              <a:defRPr/>
            </a:pPr>
            <a:r>
              <a:rPr lang="en-US" sz="1800" dirty="0">
                <a:latin typeface="Carnas Light" charset="0"/>
              </a:rPr>
              <a:t>Corrupted Audio files / bad fetch </a:t>
            </a:r>
          </a:p>
          <a:p>
            <a:pPr marL="800100" lvl="1" indent="-342900">
              <a:buFont typeface="Wingdings" pitchFamily="2" charset="2"/>
              <a:buChar char="Ø"/>
              <a:defRPr/>
            </a:pPr>
            <a:r>
              <a:rPr lang="en-US" sz="1800" dirty="0">
                <a:latin typeface="Carnas Light" charset="0"/>
              </a:rPr>
              <a:t>Permissions Issue while reading audio files.</a:t>
            </a:r>
          </a:p>
          <a:p>
            <a:pPr marL="285750" lvl="1" indent="-285750">
              <a:buFont typeface="Wingdings" pitchFamily="2" charset="2"/>
              <a:buChar char="v"/>
              <a:defRPr/>
            </a:pPr>
            <a:r>
              <a:rPr lang="en-US" sz="1800" b="1" dirty="0">
                <a:latin typeface="Carnas Light" charset="0"/>
              </a:rPr>
              <a:t>Typical Test Errors</a:t>
            </a:r>
          </a:p>
          <a:p>
            <a:pPr marL="285750" lvl="1" indent="-285750">
              <a:buFont typeface="Wingdings" pitchFamily="2" charset="2"/>
              <a:buChar char="v"/>
              <a:defRPr/>
            </a:pPr>
            <a:r>
              <a:rPr lang="en-US" sz="1800" b="1" dirty="0">
                <a:latin typeface="Carnas Light" charset="0"/>
              </a:rPr>
              <a:t>Typical Test Errors </a:t>
            </a:r>
            <a:r>
              <a:rPr lang="en-US" sz="1800" b="1" dirty="0" smtClean="0">
                <a:latin typeface="Carnas Light" charset="0"/>
              </a:rPr>
              <a:t>Messages</a:t>
            </a:r>
          </a:p>
          <a:p>
            <a:pPr marL="285750" lvl="1" indent="-285750">
              <a:buFont typeface="Wingdings" pitchFamily="2" charset="2"/>
              <a:buChar char="v"/>
              <a:defRPr/>
            </a:pPr>
            <a:r>
              <a:rPr lang="en-US" sz="1800" b="1" dirty="0">
                <a:latin typeface="Carnas Light" charset="0"/>
              </a:rPr>
              <a:t>Manual Testers Contribution for Automation Efforts</a:t>
            </a:r>
          </a:p>
          <a:p>
            <a:pPr marL="285750" lvl="1" indent="-285750">
              <a:buFont typeface="Wingdings" pitchFamily="2" charset="2"/>
              <a:buChar char="v"/>
              <a:defRPr/>
            </a:pPr>
            <a:r>
              <a:rPr lang="en-US" sz="1800" b="1" dirty="0">
                <a:latin typeface="Carnas Light" charset="0"/>
              </a:rPr>
              <a:t>Voice Script Generation Tool</a:t>
            </a:r>
          </a:p>
          <a:p>
            <a:pPr marL="285750" lvl="1" indent="-285750">
              <a:buFont typeface="Wingdings" pitchFamily="2" charset="2"/>
              <a:buChar char="v"/>
              <a:defRPr/>
            </a:pPr>
            <a:r>
              <a:rPr lang="en-US" sz="1800" b="1" dirty="0">
                <a:latin typeface="Carnas Light" charset="0"/>
              </a:rPr>
              <a:t>Role Definitions and Benefits</a:t>
            </a:r>
          </a:p>
          <a:p>
            <a:pPr marL="285750" lvl="1" indent="-285750">
              <a:buFont typeface="Wingdings" pitchFamily="2" charset="2"/>
              <a:buChar char="v"/>
              <a:defRPr/>
            </a:pPr>
            <a:r>
              <a:rPr lang="en-US" sz="1800" b="1" dirty="0">
                <a:latin typeface="Carnas Light" charset="0"/>
              </a:rPr>
              <a:t>Benefits and Future </a:t>
            </a:r>
            <a:r>
              <a:rPr lang="en-US" sz="1800" b="1" dirty="0" smtClean="0">
                <a:latin typeface="Carnas Light" charset="0"/>
              </a:rPr>
              <a:t>plan</a:t>
            </a:r>
            <a:endParaRPr lang="en-US" sz="1800" b="1" dirty="0">
              <a:latin typeface="Carnas Light" charset="0"/>
            </a:endParaRPr>
          </a:p>
        </p:txBody>
      </p:sp>
    </p:spTree>
    <p:extLst>
      <p:ext uri="{BB962C8B-B14F-4D97-AF65-F5344CB8AC3E}">
        <p14:creationId xmlns:p14="http://schemas.microsoft.com/office/powerpoint/2010/main" val="39862587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r>
              <a:rPr lang="en-US" dirty="0" err="1" smtClean="0"/>
              <a:t>SyneHorizon</a:t>
            </a:r>
            <a:r>
              <a:rPr lang="en-US" dirty="0" smtClean="0"/>
              <a:t> </a:t>
            </a:r>
            <a:r>
              <a:rPr lang="en-US" dirty="0" smtClean="0"/>
              <a:t>Framework Overview</a:t>
            </a:r>
            <a:endParaRPr lang="en-US" dirty="0"/>
          </a:p>
        </p:txBody>
      </p:sp>
      <p:sp>
        <p:nvSpPr>
          <p:cNvPr id="15" name="Content Placeholder 2"/>
          <p:cNvSpPr>
            <a:spLocks noGrp="1"/>
          </p:cNvSpPr>
          <p:nvPr>
            <p:ph sz="quarter" idx="11"/>
          </p:nvPr>
        </p:nvSpPr>
        <p:spPr/>
        <p:txBody>
          <a:bodyPr/>
          <a:lstStyle/>
          <a:p>
            <a:pPr marL="285750" indent="-285750">
              <a:buFont typeface="Wingdings" pitchFamily="2" charset="2"/>
              <a:buChar char="Ø"/>
            </a:pPr>
            <a:r>
              <a:rPr lang="en-US" dirty="0" err="1" smtClean="0">
                <a:solidFill>
                  <a:schemeClr val="tx1"/>
                </a:solidFill>
              </a:rPr>
              <a:t>SyneHorizon</a:t>
            </a:r>
            <a:r>
              <a:rPr lang="en-US" dirty="0" smtClean="0">
                <a:solidFill>
                  <a:schemeClr val="tx1"/>
                </a:solidFill>
              </a:rPr>
              <a:t> </a:t>
            </a:r>
            <a:r>
              <a:rPr lang="en-US" dirty="0" smtClean="0">
                <a:solidFill>
                  <a:schemeClr val="tx1"/>
                </a:solidFill>
              </a:rPr>
              <a:t>feature</a:t>
            </a:r>
            <a:r>
              <a:rPr lang="en-US" dirty="0">
                <a:solidFill>
                  <a:schemeClr val="tx1"/>
                </a:solidFill>
              </a:rPr>
              <a:t>:</a:t>
            </a:r>
          </a:p>
        </p:txBody>
      </p:sp>
      <p:sp>
        <p:nvSpPr>
          <p:cNvPr id="4" name="Slide Number Placeholder 3"/>
          <p:cNvSpPr>
            <a:spLocks noGrp="1"/>
          </p:cNvSpPr>
          <p:nvPr>
            <p:ph type="sldNum" sz="quarter" idx="4"/>
          </p:nvPr>
        </p:nvSpPr>
        <p:spPr/>
        <p:txBody>
          <a:bodyPr/>
          <a:lstStyle/>
          <a:p>
            <a:fld id="{7591F48A-A635-4EA2-8E7E-325C9425C81C}" type="slidenum">
              <a:rPr lang="en-US" smtClean="0"/>
              <a:pPr/>
              <a:t>3</a:t>
            </a:fld>
            <a:endParaRPr lang="en-US" dirty="0"/>
          </a:p>
        </p:txBody>
      </p:sp>
      <p:sp>
        <p:nvSpPr>
          <p:cNvPr id="2" name="Text Placeholder 1"/>
          <p:cNvSpPr>
            <a:spLocks noGrp="1"/>
          </p:cNvSpPr>
          <p:nvPr>
            <p:ph type="body" sz="quarter" idx="12"/>
          </p:nvPr>
        </p:nvSpPr>
        <p:spPr>
          <a:xfrm>
            <a:off x="829787" y="1223010"/>
            <a:ext cx="10189282" cy="5063490"/>
          </a:xfrm>
        </p:spPr>
        <p:txBody>
          <a:bodyPr lIns="91440"/>
          <a:lstStyle/>
          <a:p>
            <a:pPr lvl="0"/>
            <a:r>
              <a:rPr lang="en-US" b="1" dirty="0" smtClean="0">
                <a:latin typeface="Carnas Light" charset="0"/>
              </a:rPr>
              <a:t>Supports multiple testing frameworks</a:t>
            </a:r>
            <a:endParaRPr lang="en-IN" b="1" dirty="0" smtClean="0">
              <a:latin typeface="Carnas Light" charset="0"/>
            </a:endParaRPr>
          </a:p>
          <a:p>
            <a:pPr lvl="0"/>
            <a:r>
              <a:rPr lang="en-US" b="1" dirty="0" smtClean="0">
                <a:latin typeface="Carnas Light" charset="0"/>
              </a:rPr>
              <a:t>Ease of upgrading the deployed framework </a:t>
            </a:r>
            <a:endParaRPr lang="en-IN" b="1" dirty="0" smtClean="0">
              <a:latin typeface="Carnas Light" charset="0"/>
            </a:endParaRPr>
          </a:p>
          <a:p>
            <a:pPr lvl="0"/>
            <a:r>
              <a:rPr lang="en-US" b="1" dirty="0" smtClean="0">
                <a:latin typeface="Carnas Light" charset="0"/>
              </a:rPr>
              <a:t>Various testing supported by framework, such as, Functional, Regression, and Database Validation testing, etc. </a:t>
            </a:r>
            <a:endParaRPr lang="en-IN" b="1" dirty="0" smtClean="0">
              <a:latin typeface="Carnas Light" charset="0"/>
            </a:endParaRPr>
          </a:p>
          <a:p>
            <a:pPr lvl="0"/>
            <a:r>
              <a:rPr lang="en-US" b="1" dirty="0" smtClean="0">
                <a:latin typeface="Carnas Light" charset="0"/>
              </a:rPr>
              <a:t>Built in business template cases for rapid style script development</a:t>
            </a:r>
            <a:endParaRPr lang="en-IN" b="1" dirty="0" smtClean="0">
              <a:latin typeface="Carnas Light" charset="0"/>
            </a:endParaRPr>
          </a:p>
          <a:p>
            <a:pPr lvl="0"/>
            <a:r>
              <a:rPr lang="en-US" b="1" dirty="0" smtClean="0">
                <a:latin typeface="Carnas Light" charset="0"/>
              </a:rPr>
              <a:t>Script(s)/Framework version control</a:t>
            </a:r>
            <a:endParaRPr lang="en-IN" b="1" dirty="0" smtClean="0">
              <a:latin typeface="Carnas Light" charset="0"/>
            </a:endParaRPr>
          </a:p>
          <a:p>
            <a:pPr lvl="0"/>
            <a:r>
              <a:rPr lang="en-US" b="1" dirty="0" smtClean="0">
                <a:latin typeface="Carnas Light" charset="0"/>
              </a:rPr>
              <a:t>Ease of Interface with management tools</a:t>
            </a:r>
            <a:endParaRPr lang="en-IN" b="1" dirty="0" smtClean="0">
              <a:latin typeface="Carnas Light" charset="0"/>
            </a:endParaRPr>
          </a:p>
          <a:p>
            <a:pPr lvl="0"/>
            <a:r>
              <a:rPr lang="en-US" b="1" dirty="0" smtClean="0">
                <a:latin typeface="Carnas Light" charset="0"/>
              </a:rPr>
              <a:t>Generates faster, efficient and accurate results </a:t>
            </a:r>
            <a:endParaRPr lang="en-IN" b="1" dirty="0" smtClean="0">
              <a:latin typeface="Carnas Light" charset="0"/>
            </a:endParaRPr>
          </a:p>
          <a:p>
            <a:pPr lvl="0"/>
            <a:r>
              <a:rPr lang="en-US" b="1" dirty="0" smtClean="0">
                <a:latin typeface="Carnas Light" charset="0"/>
              </a:rPr>
              <a:t>Maintenance friendly framework with extensive coverage</a:t>
            </a:r>
            <a:endParaRPr lang="en-IN" b="1" dirty="0" smtClean="0">
              <a:latin typeface="Carnas Light" charset="0"/>
            </a:endParaRPr>
          </a:p>
          <a:p>
            <a:pPr marL="0" indent="0">
              <a:buNone/>
            </a:pPr>
            <a:endParaRPr lang="en-US" b="1" dirty="0">
              <a:latin typeface="Carnas Light" charset="0"/>
            </a:endParaRPr>
          </a:p>
        </p:txBody>
      </p:sp>
    </p:spTree>
    <p:extLst>
      <p:ext uri="{BB962C8B-B14F-4D97-AF65-F5344CB8AC3E}">
        <p14:creationId xmlns:p14="http://schemas.microsoft.com/office/powerpoint/2010/main" val="114933664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980810" cy="418678"/>
          </a:xfrm>
        </p:spPr>
        <p:txBody>
          <a:bodyPr/>
          <a:lstStyle/>
          <a:p>
            <a:pPr marL="0" lvl="1" indent="0">
              <a:spcBef>
                <a:spcPts val="1000"/>
              </a:spcBef>
              <a:buClrTx/>
              <a:buSzTx/>
              <a:buNone/>
            </a:pPr>
            <a:r>
              <a:rPr lang="en-US" sz="3200" dirty="0">
                <a:latin typeface="Carnas ExtraLight"/>
                <a:cs typeface="Carnas ExtraLight"/>
              </a:rPr>
              <a:t>Remarkable features of </a:t>
            </a:r>
            <a:r>
              <a:rPr lang="en-US" sz="3200" dirty="0" err="1" smtClean="0">
                <a:latin typeface="Carnas ExtraLight"/>
                <a:cs typeface="Carnas ExtraLight"/>
              </a:rPr>
              <a:t>SyneHorizon</a:t>
            </a:r>
            <a:r>
              <a:rPr lang="en-US" sz="3200" dirty="0" smtClean="0">
                <a:latin typeface="Carnas ExtraLight"/>
                <a:cs typeface="Carnas ExtraLight"/>
              </a:rPr>
              <a:t> </a:t>
            </a:r>
            <a:r>
              <a:rPr lang="en-US" sz="3200" dirty="0">
                <a:latin typeface="Carnas ExtraLight"/>
                <a:cs typeface="Carnas ExtraLight"/>
              </a:rPr>
              <a:t>Module along with example</a:t>
            </a:r>
          </a:p>
        </p:txBody>
      </p:sp>
      <p:sp>
        <p:nvSpPr>
          <p:cNvPr id="4" name="Slide Number Placeholder 3"/>
          <p:cNvSpPr>
            <a:spLocks noGrp="1"/>
          </p:cNvSpPr>
          <p:nvPr>
            <p:ph type="sldNum" sz="quarter" idx="4"/>
          </p:nvPr>
        </p:nvSpPr>
        <p:spPr/>
        <p:txBody>
          <a:bodyPr/>
          <a:lstStyle/>
          <a:p>
            <a:fld id="{7591F48A-A635-4EA2-8E7E-325C9425C81C}" type="slidenum">
              <a:rPr lang="en-US" smtClean="0"/>
              <a:pPr/>
              <a:t>30</a:t>
            </a:fld>
            <a:endParaRPr lang="en-US" dirty="0"/>
          </a:p>
        </p:txBody>
      </p:sp>
      <p:sp>
        <p:nvSpPr>
          <p:cNvPr id="2" name="Text Placeholder 1"/>
          <p:cNvSpPr>
            <a:spLocks noGrp="1"/>
          </p:cNvSpPr>
          <p:nvPr>
            <p:ph type="body" sz="quarter" idx="12"/>
          </p:nvPr>
        </p:nvSpPr>
        <p:spPr>
          <a:xfrm>
            <a:off x="704057" y="925830"/>
            <a:ext cx="10189282" cy="4823459"/>
          </a:xfrm>
        </p:spPr>
        <p:txBody>
          <a:bodyPr/>
          <a:lstStyle/>
          <a:p>
            <a:pPr marL="285750" lvl="1" indent="-285750">
              <a:spcBef>
                <a:spcPts val="1000"/>
              </a:spcBef>
              <a:buClrTx/>
              <a:buSzTx/>
              <a:buFont typeface="Wingdings" pitchFamily="2" charset="2"/>
              <a:buChar char="§"/>
            </a:pPr>
            <a:r>
              <a:rPr lang="en-US" sz="1800" b="1" dirty="0" smtClean="0"/>
              <a:t>Compatible </a:t>
            </a:r>
            <a:r>
              <a:rPr lang="en-US" sz="1800" b="1" dirty="0"/>
              <a:t>with different input </a:t>
            </a:r>
            <a:r>
              <a:rPr lang="en-US" sz="1800" b="1" dirty="0" smtClean="0"/>
              <a:t>format</a:t>
            </a:r>
            <a:endParaRPr lang="en-US" sz="1800" b="1" dirty="0"/>
          </a:p>
          <a:p>
            <a:pPr marL="285750" lvl="1" indent="-285750">
              <a:spcBef>
                <a:spcPts val="1000"/>
              </a:spcBef>
              <a:buClrTx/>
              <a:buSzTx/>
              <a:buFont typeface="Wingdings" pitchFamily="2" charset="2"/>
              <a:buChar char="§"/>
            </a:pPr>
            <a:r>
              <a:rPr lang="en-US" sz="1800" b="1" dirty="0"/>
              <a:t>Automatic scripts sync-up according to business rule change</a:t>
            </a:r>
          </a:p>
          <a:p>
            <a:pPr marL="285750" lvl="1" indent="-285750">
              <a:spcBef>
                <a:spcPts val="1000"/>
              </a:spcBef>
              <a:buClrTx/>
              <a:buSzTx/>
              <a:buFont typeface="Wingdings" pitchFamily="2" charset="2"/>
              <a:buChar char="§"/>
            </a:pPr>
            <a:r>
              <a:rPr lang="en-US" sz="1800" b="1" dirty="0"/>
              <a:t>Re-usable function library</a:t>
            </a:r>
          </a:p>
          <a:p>
            <a:pPr marL="285750" lvl="1" indent="-285750">
              <a:spcBef>
                <a:spcPts val="1000"/>
              </a:spcBef>
              <a:buClrTx/>
              <a:buSzTx/>
              <a:buFont typeface="Wingdings" pitchFamily="2" charset="2"/>
              <a:buChar char="§"/>
            </a:pPr>
            <a:r>
              <a:rPr lang="en-US" sz="1800" b="1" dirty="0"/>
              <a:t>Adhered all coding standards</a:t>
            </a:r>
          </a:p>
          <a:p>
            <a:pPr marL="285750" lvl="1" indent="-285750">
              <a:spcBef>
                <a:spcPts val="1000"/>
              </a:spcBef>
              <a:buClrTx/>
              <a:buSzTx/>
              <a:buFont typeface="Wingdings" pitchFamily="2" charset="2"/>
              <a:buChar char="§"/>
            </a:pPr>
            <a:r>
              <a:rPr lang="en-US" sz="1800" b="1" dirty="0"/>
              <a:t>Built in business template cases for rapid style script development</a:t>
            </a:r>
          </a:p>
          <a:p>
            <a:pPr marL="285750" lvl="1" indent="-285750">
              <a:spcBef>
                <a:spcPts val="1000"/>
              </a:spcBef>
              <a:buClrTx/>
              <a:buSzTx/>
              <a:buFont typeface="Wingdings" pitchFamily="2" charset="2"/>
              <a:buChar char="§"/>
            </a:pPr>
            <a:r>
              <a:rPr lang="en-US" sz="1800" b="1" dirty="0"/>
              <a:t>Easily grafted with different platform</a:t>
            </a:r>
          </a:p>
          <a:p>
            <a:pPr marL="285750" lvl="1" indent="-285750">
              <a:spcBef>
                <a:spcPts val="1000"/>
              </a:spcBef>
              <a:buClrTx/>
              <a:buSzTx/>
              <a:buFont typeface="Wingdings" pitchFamily="2" charset="2"/>
              <a:buChar char="§"/>
            </a:pPr>
            <a:r>
              <a:rPr lang="en-US" sz="1800" b="1" dirty="0"/>
              <a:t>Thread safe i.e. multiple business test cases execute independent of each other</a:t>
            </a:r>
          </a:p>
          <a:p>
            <a:pPr marL="285750" lvl="1" indent="-285750">
              <a:spcBef>
                <a:spcPts val="1000"/>
              </a:spcBef>
              <a:buClrTx/>
              <a:buSzTx/>
              <a:buFont typeface="Wingdings" pitchFamily="2" charset="2"/>
              <a:buChar char="§"/>
            </a:pPr>
            <a:r>
              <a:rPr lang="en-US" sz="1800" b="1" dirty="0"/>
              <a:t>Extensibility and Maintenance Friendly</a:t>
            </a:r>
          </a:p>
        </p:txBody>
      </p:sp>
    </p:spTree>
    <p:extLst>
      <p:ext uri="{BB962C8B-B14F-4D97-AF65-F5344CB8AC3E}">
        <p14:creationId xmlns:p14="http://schemas.microsoft.com/office/powerpoint/2010/main" val="412464073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089020" cy="418678"/>
          </a:xfrm>
        </p:spPr>
        <p:txBody>
          <a:bodyPr/>
          <a:lstStyle/>
          <a:p>
            <a:pPr marL="0" lvl="1" indent="0">
              <a:spcBef>
                <a:spcPts val="1000"/>
              </a:spcBef>
              <a:buClrTx/>
              <a:buSzTx/>
              <a:buNone/>
            </a:pPr>
            <a:r>
              <a:rPr lang="en-US" sz="3200" dirty="0" err="1" smtClean="0">
                <a:latin typeface="Carnas ExtraLight"/>
                <a:cs typeface="Carnas ExtraLight"/>
              </a:rPr>
              <a:t>SyneHorizon</a:t>
            </a:r>
            <a:r>
              <a:rPr lang="en-US" sz="3200" dirty="0" smtClean="0">
                <a:latin typeface="Carnas ExtraLight"/>
                <a:cs typeface="Carnas ExtraLight"/>
              </a:rPr>
              <a:t> </a:t>
            </a:r>
            <a:r>
              <a:rPr lang="en-US" sz="3200" dirty="0">
                <a:latin typeface="Carnas ExtraLight"/>
                <a:cs typeface="Carnas ExtraLight"/>
              </a:rPr>
              <a:t>Framework </a:t>
            </a:r>
            <a:r>
              <a:rPr lang="en-US" sz="3200" dirty="0" smtClean="0">
                <a:latin typeface="Carnas ExtraLight"/>
                <a:cs typeface="Carnas ExtraLight"/>
              </a:rPr>
              <a:t>Modules - </a:t>
            </a:r>
            <a:r>
              <a:rPr lang="en-US" sz="3200" dirty="0">
                <a:latin typeface="Carnas ExtraLight"/>
                <a:cs typeface="Carnas ExtraLight"/>
              </a:rPr>
              <a:t>Customization</a:t>
            </a:r>
          </a:p>
        </p:txBody>
      </p:sp>
      <p:sp>
        <p:nvSpPr>
          <p:cNvPr id="4" name="Slide Number Placeholder 3"/>
          <p:cNvSpPr>
            <a:spLocks noGrp="1"/>
          </p:cNvSpPr>
          <p:nvPr>
            <p:ph type="sldNum" sz="quarter" idx="4"/>
          </p:nvPr>
        </p:nvSpPr>
        <p:spPr/>
        <p:txBody>
          <a:bodyPr/>
          <a:lstStyle/>
          <a:p>
            <a:fld id="{7591F48A-A635-4EA2-8E7E-325C9425C81C}" type="slidenum">
              <a:rPr lang="en-US" smtClean="0"/>
              <a:pPr/>
              <a:t>31</a:t>
            </a:fld>
            <a:endParaRPr lang="en-US" dirty="0"/>
          </a:p>
        </p:txBody>
      </p:sp>
      <p:sp>
        <p:nvSpPr>
          <p:cNvPr id="2" name="Text Placeholder 1"/>
          <p:cNvSpPr>
            <a:spLocks noGrp="1"/>
          </p:cNvSpPr>
          <p:nvPr>
            <p:ph type="body" sz="quarter" idx="12"/>
          </p:nvPr>
        </p:nvSpPr>
        <p:spPr>
          <a:xfrm>
            <a:off x="886937" y="960120"/>
            <a:ext cx="10189282" cy="4766309"/>
          </a:xfrm>
        </p:spPr>
        <p:txBody>
          <a:bodyPr/>
          <a:lstStyle/>
          <a:p>
            <a:pPr marL="285750" lvl="1" indent="-285750">
              <a:spcBef>
                <a:spcPts val="1000"/>
              </a:spcBef>
              <a:buClrTx/>
              <a:buSzTx/>
              <a:buFont typeface="Wingdings" pitchFamily="2" charset="2"/>
              <a:buChar char="§"/>
            </a:pPr>
            <a:r>
              <a:rPr lang="en-US" sz="1800" b="1" dirty="0" smtClean="0">
                <a:latin typeface="Carnas Light" charset="0"/>
              </a:rPr>
              <a:t>Procedure </a:t>
            </a:r>
            <a:r>
              <a:rPr lang="en-US" sz="1800" b="1" dirty="0">
                <a:latin typeface="Carnas Light" charset="0"/>
              </a:rPr>
              <a:t>to handle error scenarios by designing with the help of Input Test Script </a:t>
            </a:r>
            <a:r>
              <a:rPr lang="en-US" sz="1800" b="1" dirty="0" smtClean="0">
                <a:latin typeface="Carnas Light" charset="0"/>
              </a:rPr>
              <a:t>File/Builder</a:t>
            </a:r>
            <a:endParaRPr lang="en-US" sz="1800" b="1" dirty="0">
              <a:latin typeface="Carnas Light" charset="0"/>
            </a:endParaRPr>
          </a:p>
          <a:p>
            <a:pPr marL="285750" lvl="1" indent="-285750">
              <a:spcBef>
                <a:spcPts val="1000"/>
              </a:spcBef>
              <a:buClrTx/>
              <a:buSzTx/>
              <a:buFont typeface="Wingdings" pitchFamily="2" charset="2"/>
              <a:buChar char="§"/>
            </a:pPr>
            <a:r>
              <a:rPr lang="en-US" sz="1800" b="1" dirty="0">
                <a:latin typeface="Carnas Light" charset="0"/>
              </a:rPr>
              <a:t>How to modify Rule engine according to new business case?</a:t>
            </a:r>
          </a:p>
          <a:p>
            <a:pPr marL="285750" lvl="1" indent="-285750">
              <a:spcBef>
                <a:spcPts val="1000"/>
              </a:spcBef>
              <a:buClrTx/>
              <a:buSzTx/>
              <a:buFont typeface="Wingdings" pitchFamily="2" charset="2"/>
              <a:buChar char="§"/>
            </a:pPr>
            <a:r>
              <a:rPr lang="en-US" sz="1800" b="1" dirty="0">
                <a:latin typeface="Carnas Light" charset="0"/>
              </a:rPr>
              <a:t>How </a:t>
            </a:r>
            <a:r>
              <a:rPr lang="en-US" sz="1800" b="1" dirty="0" err="1" smtClean="0">
                <a:latin typeface="Carnas Light" charset="0"/>
              </a:rPr>
              <a:t>SyneHorizon</a:t>
            </a:r>
            <a:r>
              <a:rPr lang="en-US" sz="1800" b="1" dirty="0" smtClean="0">
                <a:latin typeface="Carnas Light" charset="0"/>
              </a:rPr>
              <a:t> </a:t>
            </a:r>
            <a:r>
              <a:rPr lang="en-US" sz="1800" b="1" dirty="0">
                <a:latin typeface="Carnas Light" charset="0"/>
              </a:rPr>
              <a:t>Framework communicate with </a:t>
            </a:r>
            <a:r>
              <a:rPr lang="en-US" sz="1800" b="1" dirty="0" smtClean="0">
                <a:latin typeface="Carnas Light" charset="0"/>
              </a:rPr>
              <a:t>Test Script UI </a:t>
            </a:r>
            <a:r>
              <a:rPr lang="en-US" sz="1800" b="1" dirty="0">
                <a:latin typeface="Carnas Light" charset="0"/>
              </a:rPr>
              <a:t>tool?</a:t>
            </a:r>
          </a:p>
          <a:p>
            <a:pPr marL="285750" lvl="1" indent="-285750">
              <a:spcBef>
                <a:spcPts val="1000"/>
              </a:spcBef>
              <a:buClrTx/>
              <a:buSzTx/>
              <a:buFont typeface="Wingdings" pitchFamily="2" charset="2"/>
              <a:buChar char="§"/>
            </a:pPr>
            <a:r>
              <a:rPr lang="en-US" sz="1800" b="1" dirty="0" smtClean="0">
                <a:latin typeface="Carnas Light" charset="0"/>
              </a:rPr>
              <a:t>Customization of Input file</a:t>
            </a:r>
          </a:p>
          <a:p>
            <a:pPr marL="285750" lvl="1" indent="-285750">
              <a:spcBef>
                <a:spcPts val="1000"/>
              </a:spcBef>
              <a:buClrTx/>
              <a:buSzTx/>
              <a:buFont typeface="Wingdings" pitchFamily="2" charset="2"/>
              <a:buChar char="§"/>
            </a:pPr>
            <a:r>
              <a:rPr lang="en-US" sz="1800" b="1" dirty="0" smtClean="0">
                <a:latin typeface="Carnas Light" charset="0"/>
              </a:rPr>
              <a:t>Customization of Reports</a:t>
            </a:r>
            <a:endParaRPr lang="en-US" sz="1800" b="1" dirty="0">
              <a:latin typeface="Carnas Light" charset="0"/>
            </a:endParaRPr>
          </a:p>
          <a:p>
            <a:pPr marL="0" indent="0" algn="just">
              <a:lnSpc>
                <a:spcPct val="100000"/>
              </a:lnSpc>
              <a:buNone/>
            </a:pPr>
            <a:endParaRPr lang="en-US" i="1" dirty="0">
              <a:latin typeface="Carnas Light" charset="0"/>
            </a:endParaRPr>
          </a:p>
          <a:p>
            <a:pPr marL="342900" indent="-342900" algn="just">
              <a:lnSpc>
                <a:spcPct val="100000"/>
              </a:lnSpc>
              <a:buAutoNum type="arabicParenR"/>
            </a:pPr>
            <a:endParaRPr lang="en-US" dirty="0">
              <a:latin typeface="Carnas Light" charset="0"/>
            </a:endParaRPr>
          </a:p>
          <a:p>
            <a:pPr marL="342900" indent="-342900" algn="just">
              <a:lnSpc>
                <a:spcPct val="100000"/>
              </a:lnSpc>
              <a:buAutoNum type="arabicParenR"/>
            </a:pPr>
            <a:endParaRPr lang="en-US" i="1" dirty="0" smtClean="0">
              <a:latin typeface="Carnas Light" charset="0"/>
            </a:endParaRPr>
          </a:p>
          <a:p>
            <a:pPr marL="342900" indent="-342900" algn="just">
              <a:lnSpc>
                <a:spcPct val="100000"/>
              </a:lnSpc>
              <a:buAutoNum type="arabicParenR"/>
            </a:pPr>
            <a:endParaRPr lang="en-US" dirty="0" smtClean="0">
              <a:latin typeface="Carnas Light" charset="0"/>
            </a:endParaRPr>
          </a:p>
        </p:txBody>
      </p:sp>
    </p:spTree>
    <p:extLst>
      <p:ext uri="{BB962C8B-B14F-4D97-AF65-F5344CB8AC3E}">
        <p14:creationId xmlns:p14="http://schemas.microsoft.com/office/powerpoint/2010/main" val="426729439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089020" cy="418678"/>
          </a:xfrm>
        </p:spPr>
        <p:txBody>
          <a:bodyPr/>
          <a:lstStyle/>
          <a:p>
            <a:pPr marL="0" lvl="1" indent="0">
              <a:spcBef>
                <a:spcPts val="1000"/>
              </a:spcBef>
              <a:buClrTx/>
              <a:buSzTx/>
              <a:buNone/>
            </a:pPr>
            <a:r>
              <a:rPr lang="en-US" sz="3200" dirty="0" err="1" smtClean="0">
                <a:latin typeface="Carnas ExtraLight"/>
                <a:cs typeface="Carnas ExtraLight"/>
              </a:rPr>
              <a:t>SyneHorizon</a:t>
            </a:r>
            <a:r>
              <a:rPr lang="en-US" sz="3200" b="1" dirty="0" smtClean="0"/>
              <a:t> </a:t>
            </a:r>
            <a:r>
              <a:rPr lang="en-US" sz="3200" dirty="0">
                <a:latin typeface="Carnas ExtraLight"/>
                <a:cs typeface="Carnas ExtraLight"/>
              </a:rPr>
              <a:t>E2E</a:t>
            </a:r>
            <a:r>
              <a:rPr lang="en-US" sz="3200" b="1" dirty="0"/>
              <a:t> </a:t>
            </a:r>
            <a:r>
              <a:rPr lang="en-US" sz="3200" dirty="0">
                <a:latin typeface="Carnas ExtraLight"/>
                <a:cs typeface="Carnas ExtraLight"/>
              </a:rPr>
              <a:t>demo</a:t>
            </a:r>
          </a:p>
        </p:txBody>
      </p:sp>
      <p:sp>
        <p:nvSpPr>
          <p:cNvPr id="4" name="Slide Number Placeholder 3"/>
          <p:cNvSpPr>
            <a:spLocks noGrp="1"/>
          </p:cNvSpPr>
          <p:nvPr>
            <p:ph type="sldNum" sz="quarter" idx="4"/>
          </p:nvPr>
        </p:nvSpPr>
        <p:spPr/>
        <p:txBody>
          <a:bodyPr/>
          <a:lstStyle/>
          <a:p>
            <a:fld id="{7591F48A-A635-4EA2-8E7E-325C9425C81C}" type="slidenum">
              <a:rPr lang="en-US" smtClean="0"/>
              <a:pPr/>
              <a:t>32</a:t>
            </a:fld>
            <a:endParaRPr lang="en-US" dirty="0"/>
          </a:p>
        </p:txBody>
      </p:sp>
      <p:sp>
        <p:nvSpPr>
          <p:cNvPr id="2" name="Text Placeholder 1"/>
          <p:cNvSpPr>
            <a:spLocks noGrp="1"/>
          </p:cNvSpPr>
          <p:nvPr>
            <p:ph type="body" sz="quarter" idx="12"/>
          </p:nvPr>
        </p:nvSpPr>
        <p:spPr>
          <a:xfrm>
            <a:off x="886937" y="960120"/>
            <a:ext cx="10189282" cy="4766309"/>
          </a:xfrm>
        </p:spPr>
        <p:txBody>
          <a:bodyPr/>
          <a:lstStyle/>
          <a:p>
            <a:pPr marL="285750" lvl="1" indent="-285750">
              <a:spcBef>
                <a:spcPts val="1000"/>
              </a:spcBef>
              <a:buClrTx/>
              <a:buSzTx/>
              <a:buFont typeface="Wingdings" pitchFamily="2" charset="2"/>
              <a:buChar char="§"/>
            </a:pPr>
            <a:r>
              <a:rPr lang="en-US" sz="1800" b="1" dirty="0" smtClean="0"/>
              <a:t>Live </a:t>
            </a:r>
            <a:r>
              <a:rPr lang="en-US" sz="1800" b="1" dirty="0"/>
              <a:t>demo by  executing  one of the client</a:t>
            </a:r>
          </a:p>
          <a:p>
            <a:pPr marL="285750" lvl="1" indent="-285750">
              <a:spcBef>
                <a:spcPts val="1000"/>
              </a:spcBef>
              <a:buClrTx/>
              <a:buSzTx/>
              <a:buFont typeface="Wingdings" pitchFamily="2" charset="2"/>
              <a:buChar char="§"/>
            </a:pPr>
            <a:r>
              <a:rPr lang="en-US" sz="1800" b="1" dirty="0"/>
              <a:t>Practical session on module customization and couple of clients E2E execution</a:t>
            </a:r>
          </a:p>
          <a:p>
            <a:pPr marL="285750" lvl="1" indent="-285750">
              <a:spcBef>
                <a:spcPts val="1000"/>
              </a:spcBef>
              <a:buClrTx/>
              <a:buSzTx/>
              <a:buFont typeface="Wingdings" pitchFamily="2" charset="2"/>
              <a:buChar char="§"/>
            </a:pPr>
            <a:r>
              <a:rPr lang="en-US" sz="1800" b="1" dirty="0"/>
              <a:t>Troubleshooting session</a:t>
            </a:r>
          </a:p>
          <a:p>
            <a:pPr marL="285750" lvl="1" indent="-285750">
              <a:spcBef>
                <a:spcPts val="1000"/>
              </a:spcBef>
              <a:buClrTx/>
              <a:buSzTx/>
              <a:buFont typeface="Wingdings" pitchFamily="2" charset="2"/>
              <a:buChar char="§"/>
            </a:pPr>
            <a:r>
              <a:rPr lang="en-US" sz="1800" b="1" dirty="0"/>
              <a:t>Challenges and their </a:t>
            </a:r>
            <a:r>
              <a:rPr lang="en-US" sz="1800" b="1" dirty="0" smtClean="0"/>
              <a:t>solutions</a:t>
            </a:r>
            <a:endParaRPr lang="en-US" sz="1800" b="1" dirty="0"/>
          </a:p>
        </p:txBody>
      </p:sp>
    </p:spTree>
    <p:extLst>
      <p:ext uri="{BB962C8B-B14F-4D97-AF65-F5344CB8AC3E}">
        <p14:creationId xmlns:p14="http://schemas.microsoft.com/office/powerpoint/2010/main" val="327453595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US" b="1" dirty="0" smtClean="0"/>
              <a:t>Audio Issues in QA</a:t>
            </a:r>
          </a:p>
        </p:txBody>
      </p:sp>
      <p:sp>
        <p:nvSpPr>
          <p:cNvPr id="4" name="Slide Number Placeholder 3"/>
          <p:cNvSpPr>
            <a:spLocks noGrp="1"/>
          </p:cNvSpPr>
          <p:nvPr>
            <p:ph type="sldNum" sz="quarter" idx="4"/>
          </p:nvPr>
        </p:nvSpPr>
        <p:spPr/>
        <p:txBody>
          <a:bodyPr/>
          <a:lstStyle/>
          <a:p>
            <a:fld id="{7591F48A-A635-4EA2-8E7E-325C9425C81C}" type="slidenum">
              <a:rPr lang="en-US" smtClean="0"/>
              <a:pPr/>
              <a:t>33</a:t>
            </a:fld>
            <a:endParaRPr lang="en-US" dirty="0"/>
          </a:p>
        </p:txBody>
      </p:sp>
      <p:sp>
        <p:nvSpPr>
          <p:cNvPr id="8" name="Rectangle 7"/>
          <p:cNvSpPr/>
          <p:nvPr/>
        </p:nvSpPr>
        <p:spPr>
          <a:xfrm>
            <a:off x="697230" y="925829"/>
            <a:ext cx="10804208" cy="5355312"/>
          </a:xfrm>
          <a:prstGeom prst="rect">
            <a:avLst/>
          </a:prstGeom>
        </p:spPr>
        <p:txBody>
          <a:bodyPr wrap="square">
            <a:spAutoFit/>
          </a:bodyPr>
          <a:lstStyle/>
          <a:p>
            <a:pPr marL="342900" indent="-342900">
              <a:buFont typeface="Wingdings" pitchFamily="2" charset="2"/>
              <a:buChar char="Ø"/>
              <a:defRPr/>
            </a:pPr>
            <a:r>
              <a:rPr lang="en-US" b="1" dirty="0" smtClean="0">
                <a:latin typeface="Carnas Light" charset="0"/>
              </a:rPr>
              <a:t>Common issues </a:t>
            </a:r>
          </a:p>
          <a:p>
            <a:pPr marL="800100" lvl="1" indent="-342900">
              <a:buFont typeface="Wingdings" pitchFamily="2" charset="2"/>
              <a:buChar char="Ø"/>
              <a:defRPr/>
            </a:pPr>
            <a:r>
              <a:rPr lang="en-US" b="1" dirty="0" smtClean="0">
                <a:latin typeface="Carnas Light" charset="0"/>
              </a:rPr>
              <a:t>Media Server Play Old files </a:t>
            </a:r>
          </a:p>
          <a:p>
            <a:pPr marL="1257300" lvl="2" indent="-342900">
              <a:buFont typeface="Arial" pitchFamily="34" charset="0"/>
              <a:buChar char="•"/>
              <a:defRPr/>
            </a:pPr>
            <a:r>
              <a:rPr lang="en-US" dirty="0" smtClean="0">
                <a:latin typeface="Carnas Light" charset="0"/>
              </a:rPr>
              <a:t>Happens only for the same name of audios that already in use </a:t>
            </a:r>
          </a:p>
          <a:p>
            <a:pPr marL="1257300" lvl="2" indent="-342900">
              <a:buFont typeface="Arial" pitchFamily="34" charset="0"/>
              <a:buChar char="•"/>
              <a:defRPr/>
            </a:pPr>
            <a:r>
              <a:rPr lang="en-US" dirty="0" smtClean="0">
                <a:latin typeface="Carnas Light" charset="0"/>
              </a:rPr>
              <a:t>VXML gateway didn’t find the Modified date of the new audio file greater that the current audio file’s created date/ Modified Date.</a:t>
            </a:r>
          </a:p>
          <a:p>
            <a:pPr marL="1257300" lvl="2" indent="-342900">
              <a:buFont typeface="Arial" pitchFamily="34" charset="0"/>
              <a:buChar char="•"/>
              <a:defRPr/>
            </a:pPr>
            <a:r>
              <a:rPr lang="en-US" dirty="0" smtClean="0">
                <a:latin typeface="Carnas Light" charset="0"/>
              </a:rPr>
              <a:t>VXML gateway catches a old copy of audio files.</a:t>
            </a:r>
          </a:p>
          <a:p>
            <a:pPr marL="1257300" lvl="2" indent="-342900">
              <a:buFont typeface="+mj-lt"/>
              <a:buAutoNum type="arabicPeriod"/>
              <a:defRPr/>
            </a:pPr>
            <a:endParaRPr lang="en-US" dirty="0" smtClean="0">
              <a:latin typeface="Carnas Light" charset="0"/>
            </a:endParaRPr>
          </a:p>
          <a:p>
            <a:pPr marL="800100" lvl="1" indent="-342900">
              <a:defRPr/>
            </a:pPr>
            <a:r>
              <a:rPr lang="en-US" b="1" dirty="0" smtClean="0">
                <a:latin typeface="Carnas Light" charset="0"/>
              </a:rPr>
              <a:t>Solutions : </a:t>
            </a:r>
          </a:p>
          <a:p>
            <a:pPr marL="800100" lvl="1" indent="-342900">
              <a:defRPr/>
            </a:pPr>
            <a:r>
              <a:rPr lang="en-US" dirty="0" smtClean="0">
                <a:latin typeface="Carnas Light" charset="0"/>
              </a:rPr>
              <a:t>	Always update the Audio of same name with the latest modified date  and ensure that Modified date should be greater than existing prod audio</a:t>
            </a:r>
          </a:p>
          <a:p>
            <a:pPr marL="1257300" lvl="2" indent="-342900">
              <a:buFont typeface="+mj-lt"/>
              <a:buAutoNum type="arabicPeriod"/>
              <a:defRPr/>
            </a:pPr>
            <a:endParaRPr lang="en-US" dirty="0" smtClean="0">
              <a:latin typeface="Carnas Light" charset="0"/>
            </a:endParaRPr>
          </a:p>
          <a:p>
            <a:pPr marL="800100" lvl="1" indent="-342900">
              <a:buFont typeface="Wingdings" pitchFamily="2" charset="2"/>
              <a:buChar char="Ø"/>
              <a:defRPr/>
            </a:pPr>
            <a:r>
              <a:rPr lang="en-US" b="1" dirty="0" smtClean="0">
                <a:latin typeface="Carnas Light" charset="0"/>
              </a:rPr>
              <a:t>Corrupted Audio files / bad fetch </a:t>
            </a:r>
          </a:p>
          <a:p>
            <a:pPr marL="1257300" lvl="2" indent="-342900">
              <a:buFont typeface="Arial" pitchFamily="34" charset="0"/>
              <a:buChar char="•"/>
              <a:defRPr/>
            </a:pPr>
            <a:r>
              <a:rPr lang="en-US" dirty="0" smtClean="0">
                <a:latin typeface="Carnas Light" charset="0"/>
              </a:rPr>
              <a:t>Audio File format is not correct,  we should always check for the media files properties for the </a:t>
            </a:r>
            <a:r>
              <a:rPr lang="en-US" dirty="0" err="1" smtClean="0">
                <a:latin typeface="Carnas Light" charset="0"/>
              </a:rPr>
              <a:t>SyneHorizon</a:t>
            </a:r>
            <a:r>
              <a:rPr lang="en-US" dirty="0" smtClean="0">
                <a:latin typeface="Carnas Light" charset="0"/>
              </a:rPr>
              <a:t> </a:t>
            </a:r>
            <a:r>
              <a:rPr lang="en-US" dirty="0" smtClean="0">
                <a:latin typeface="Carnas Light" charset="0"/>
              </a:rPr>
              <a:t>specified format. (8 Bit , 8 </a:t>
            </a:r>
            <a:r>
              <a:rPr lang="en-US" dirty="0" err="1" smtClean="0">
                <a:latin typeface="Carnas Light" charset="0"/>
              </a:rPr>
              <a:t>Khz</a:t>
            </a:r>
            <a:r>
              <a:rPr lang="en-US" dirty="0" smtClean="0">
                <a:latin typeface="Carnas Light" charset="0"/>
              </a:rPr>
              <a:t>, Single-</a:t>
            </a:r>
            <a:r>
              <a:rPr lang="en-US" dirty="0" err="1" smtClean="0">
                <a:latin typeface="Carnas Light" charset="0"/>
              </a:rPr>
              <a:t>monoi</a:t>
            </a:r>
            <a:r>
              <a:rPr lang="en-US" dirty="0" smtClean="0">
                <a:latin typeface="Carnas Light" charset="0"/>
              </a:rPr>
              <a:t> –</a:t>
            </a:r>
            <a:r>
              <a:rPr lang="en-US" dirty="0" err="1" smtClean="0">
                <a:latin typeface="Carnas Light" charset="0"/>
              </a:rPr>
              <a:t>ulaw</a:t>
            </a:r>
            <a:r>
              <a:rPr lang="en-US" dirty="0" smtClean="0">
                <a:latin typeface="Carnas Light" charset="0"/>
              </a:rPr>
              <a:t> .wav)</a:t>
            </a:r>
          </a:p>
          <a:p>
            <a:pPr marL="800100" lvl="1" indent="-342900">
              <a:defRPr/>
            </a:pPr>
            <a:endParaRPr lang="en-US" dirty="0" smtClean="0">
              <a:latin typeface="Carnas Light" charset="0"/>
            </a:endParaRPr>
          </a:p>
          <a:p>
            <a:pPr marL="800100" lvl="1" indent="-342900">
              <a:buFont typeface="Wingdings" pitchFamily="2" charset="2"/>
              <a:buChar char="Ø"/>
              <a:defRPr/>
            </a:pPr>
            <a:r>
              <a:rPr lang="en-US" b="1" dirty="0" smtClean="0">
                <a:latin typeface="Carnas Light" charset="0"/>
              </a:rPr>
              <a:t>Permissions Issue while reading audio files.</a:t>
            </a:r>
          </a:p>
          <a:p>
            <a:pPr marL="1257300" lvl="2" indent="-342900">
              <a:buFont typeface="Arial" pitchFamily="34" charset="0"/>
              <a:buChar char="•"/>
              <a:defRPr/>
            </a:pPr>
            <a:r>
              <a:rPr lang="en-US" dirty="0" smtClean="0">
                <a:latin typeface="Carnas Light" charset="0"/>
              </a:rPr>
              <a:t>Sometime while moving audio file to media server we face this issue that security and access permissions are not provided to audio files , this leads to no-resource error from </a:t>
            </a:r>
            <a:r>
              <a:rPr lang="en-US" dirty="0" err="1" smtClean="0">
                <a:latin typeface="Carnas Light" charset="0"/>
              </a:rPr>
              <a:t>SyneHorizon</a:t>
            </a:r>
            <a:r>
              <a:rPr lang="en-US" dirty="0" smtClean="0">
                <a:latin typeface="Carnas Light" charset="0"/>
              </a:rPr>
              <a:t>, </a:t>
            </a:r>
            <a:r>
              <a:rPr lang="en-US" dirty="0" smtClean="0">
                <a:latin typeface="Carnas Light" charset="0"/>
              </a:rPr>
              <a:t>this is rare case where deployment team need to fix the permissions.</a:t>
            </a:r>
          </a:p>
        </p:txBody>
      </p:sp>
    </p:spTree>
    <p:extLst>
      <p:ext uri="{BB962C8B-B14F-4D97-AF65-F5344CB8AC3E}">
        <p14:creationId xmlns:p14="http://schemas.microsoft.com/office/powerpoint/2010/main" val="404161166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indent="0"/>
            <a:r>
              <a:rPr lang="en-US" b="1" dirty="0" smtClean="0">
                <a:solidFill>
                  <a:schemeClr val="tx1"/>
                </a:solidFill>
              </a:rPr>
              <a:t>Typical Test Errors</a:t>
            </a:r>
            <a:endParaRPr lang="en-US" b="1" dirty="0">
              <a:solidFill>
                <a:schemeClr val="tx1"/>
              </a:solidFill>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34</a:t>
            </a:fld>
            <a:endParaRPr lang="en-US" dirty="0"/>
          </a:p>
        </p:txBody>
      </p:sp>
      <p:sp>
        <p:nvSpPr>
          <p:cNvPr id="8" name="Rectangle 7"/>
          <p:cNvSpPr/>
          <p:nvPr/>
        </p:nvSpPr>
        <p:spPr>
          <a:xfrm>
            <a:off x="1188720" y="1771649"/>
            <a:ext cx="9144000" cy="1077218"/>
          </a:xfrm>
          <a:prstGeom prst="rect">
            <a:avLst/>
          </a:prstGeom>
        </p:spPr>
        <p:txBody>
          <a:bodyPr wrap="square">
            <a:spAutoFit/>
          </a:bodyPr>
          <a:lstStyle/>
          <a:p>
            <a:pPr marL="800100" lvl="1" indent="-342900">
              <a:defRPr/>
            </a:pPr>
            <a:endParaRPr lang="en-US" sz="1600" dirty="0" smtClean="0"/>
          </a:p>
          <a:p>
            <a:pPr marL="342900" indent="-342900">
              <a:buFont typeface="Wingdings" pitchFamily="2" charset="2"/>
              <a:buChar char="Ø"/>
              <a:defRPr/>
            </a:pPr>
            <a:endParaRPr lang="en-US" sz="1600" dirty="0" smtClean="0"/>
          </a:p>
          <a:p>
            <a:pPr marL="342900" indent="-342900">
              <a:buFont typeface="Wingdings" pitchFamily="2" charset="2"/>
              <a:buChar char="Ø"/>
              <a:defRPr/>
            </a:pPr>
            <a:endParaRPr lang="en-US" sz="1600" dirty="0" smtClean="0"/>
          </a:p>
          <a:p>
            <a:pPr marL="342900" indent="-342900">
              <a:defRPr/>
            </a:pPr>
            <a:endParaRPr lang="en-US" sz="1600" dirty="0" smtClean="0"/>
          </a:p>
        </p:txBody>
      </p:sp>
      <p:sp>
        <p:nvSpPr>
          <p:cNvPr id="7" name="TextBox 6"/>
          <p:cNvSpPr txBox="1"/>
          <p:nvPr/>
        </p:nvSpPr>
        <p:spPr>
          <a:xfrm>
            <a:off x="1022869" y="937260"/>
            <a:ext cx="6792393" cy="4401205"/>
          </a:xfrm>
          <a:prstGeom prst="rect">
            <a:avLst/>
          </a:prstGeom>
          <a:noFill/>
        </p:spPr>
        <p:txBody>
          <a:bodyPr wrap="square" rtlCol="0">
            <a:spAutoFit/>
          </a:bodyPr>
          <a:lstStyle/>
          <a:p>
            <a:pPr>
              <a:buFont typeface="Arial" pitchFamily="34" charset="0"/>
              <a:buChar char="•"/>
            </a:pPr>
            <a:r>
              <a:rPr lang="en-US" sz="2000" dirty="0" smtClean="0">
                <a:latin typeface="Carnas Light" charset="0"/>
              </a:rPr>
              <a:t> </a:t>
            </a:r>
            <a:r>
              <a:rPr lang="en-US" sz="2000" b="1" dirty="0" smtClean="0">
                <a:latin typeface="Carnas Light" charset="0"/>
              </a:rPr>
              <a:t>Environment is down</a:t>
            </a:r>
          </a:p>
          <a:p>
            <a:pPr lvl="1">
              <a:buFont typeface="Arial" pitchFamily="34" charset="0"/>
              <a:buChar char="•"/>
            </a:pPr>
            <a:r>
              <a:rPr lang="en-US" sz="2000" dirty="0" smtClean="0">
                <a:latin typeface="Carnas Light" charset="0"/>
              </a:rPr>
              <a:t> CIRTs </a:t>
            </a:r>
          </a:p>
          <a:p>
            <a:pPr lvl="1">
              <a:buFont typeface="Arial" pitchFamily="34" charset="0"/>
              <a:buChar char="•"/>
            </a:pPr>
            <a:r>
              <a:rPr lang="en-US" sz="2000" dirty="0" smtClean="0">
                <a:latin typeface="Carnas Light" charset="0"/>
              </a:rPr>
              <a:t> </a:t>
            </a:r>
            <a:r>
              <a:rPr lang="en-US" sz="2000" dirty="0" err="1" smtClean="0">
                <a:latin typeface="Carnas Light" charset="0"/>
              </a:rPr>
              <a:t>Hotfixes</a:t>
            </a:r>
            <a:endParaRPr lang="en-US" sz="2000" dirty="0" smtClean="0">
              <a:latin typeface="Carnas Light" charset="0"/>
            </a:endParaRPr>
          </a:p>
          <a:p>
            <a:pPr lvl="1">
              <a:buFont typeface="Arial" pitchFamily="34" charset="0"/>
              <a:buChar char="•"/>
            </a:pPr>
            <a:r>
              <a:rPr lang="en-US" sz="2000" dirty="0" smtClean="0">
                <a:latin typeface="Carnas Light" charset="0"/>
              </a:rPr>
              <a:t> Show stoppers</a:t>
            </a:r>
          </a:p>
          <a:p>
            <a:pPr lvl="1">
              <a:buFont typeface="Arial" pitchFamily="34" charset="0"/>
              <a:buChar char="•"/>
            </a:pPr>
            <a:r>
              <a:rPr lang="en-US" sz="2000" dirty="0" smtClean="0">
                <a:latin typeface="Carnas Light" charset="0"/>
              </a:rPr>
              <a:t> LIVE mode vs. Stub mode</a:t>
            </a:r>
          </a:p>
          <a:p>
            <a:pPr lvl="1"/>
            <a:endParaRPr lang="en-US" sz="2000" dirty="0" smtClean="0">
              <a:latin typeface="Carnas Light" charset="0"/>
            </a:endParaRPr>
          </a:p>
          <a:p>
            <a:pPr>
              <a:buFont typeface="Arial" pitchFamily="34" charset="0"/>
              <a:buChar char="•"/>
            </a:pPr>
            <a:r>
              <a:rPr lang="en-US" sz="2000" dirty="0" smtClean="0">
                <a:latin typeface="Carnas Light" charset="0"/>
              </a:rPr>
              <a:t> MDN/SKU issues</a:t>
            </a:r>
          </a:p>
          <a:p>
            <a:pPr>
              <a:buFont typeface="Arial" pitchFamily="34" charset="0"/>
              <a:buChar char="•"/>
            </a:pPr>
            <a:r>
              <a:rPr lang="en-US" sz="2000" dirty="0" smtClean="0">
                <a:latin typeface="Carnas Light" charset="0"/>
              </a:rPr>
              <a:t> Incorrect COP selected</a:t>
            </a:r>
          </a:p>
          <a:p>
            <a:pPr>
              <a:buFont typeface="Arial" pitchFamily="34" charset="0"/>
              <a:buChar char="•"/>
            </a:pPr>
            <a:r>
              <a:rPr lang="en-US" sz="2000" dirty="0" smtClean="0">
                <a:latin typeface="Carnas Light" charset="0"/>
              </a:rPr>
              <a:t> Inventory issues in DAX</a:t>
            </a:r>
          </a:p>
          <a:p>
            <a:pPr>
              <a:buFont typeface="Arial" pitchFamily="34" charset="0"/>
              <a:buChar char="•"/>
            </a:pPr>
            <a:r>
              <a:rPr lang="en-US" sz="2000" dirty="0" smtClean="0">
                <a:latin typeface="Carnas Light" charset="0"/>
              </a:rPr>
              <a:t> Incorrect service version in Service </a:t>
            </a:r>
            <a:r>
              <a:rPr lang="en-US" sz="2000" dirty="0" err="1" smtClean="0">
                <a:latin typeface="Carnas Light" charset="0"/>
              </a:rPr>
              <a:t>Config</a:t>
            </a:r>
            <a:r>
              <a:rPr lang="en-US" sz="2000" dirty="0" smtClean="0">
                <a:latin typeface="Carnas Light" charset="0"/>
              </a:rPr>
              <a:t> File</a:t>
            </a:r>
          </a:p>
          <a:p>
            <a:pPr>
              <a:buFont typeface="Arial" pitchFamily="34" charset="0"/>
              <a:buChar char="•"/>
            </a:pPr>
            <a:r>
              <a:rPr lang="en-US" sz="2000" dirty="0" smtClean="0">
                <a:latin typeface="Carnas Light" charset="0"/>
              </a:rPr>
              <a:t> Incorrect queue </a:t>
            </a:r>
          </a:p>
          <a:p>
            <a:pPr>
              <a:buFont typeface="Arial" pitchFamily="34" charset="0"/>
              <a:buChar char="•"/>
            </a:pPr>
            <a:r>
              <a:rPr lang="en-US" sz="2000" dirty="0" smtClean="0">
                <a:latin typeface="Carnas Light" charset="0"/>
              </a:rPr>
              <a:t> Missing or incorrect node</a:t>
            </a:r>
          </a:p>
          <a:p>
            <a:pPr>
              <a:buFont typeface="Arial" pitchFamily="34" charset="0"/>
              <a:buChar char="•"/>
            </a:pPr>
            <a:r>
              <a:rPr lang="en-US" sz="2000" dirty="0" smtClean="0">
                <a:latin typeface="Carnas Light" charset="0"/>
              </a:rPr>
              <a:t> Time out / Replay</a:t>
            </a:r>
          </a:p>
          <a:p>
            <a:pPr>
              <a:buFont typeface="Arial" pitchFamily="34" charset="0"/>
              <a:buChar char="•"/>
            </a:pPr>
            <a:r>
              <a:rPr lang="en-US" sz="2000" dirty="0" smtClean="0">
                <a:latin typeface="Carnas Light" charset="0"/>
              </a:rPr>
              <a:t> Data sheet missing</a:t>
            </a: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indent="0"/>
            <a:r>
              <a:rPr lang="en-US" b="1" dirty="0" smtClean="0">
                <a:solidFill>
                  <a:schemeClr val="tx1"/>
                </a:solidFill>
              </a:rPr>
              <a:t>Typical Test Errors Messages</a:t>
            </a:r>
            <a:endParaRPr lang="en-US" b="1" dirty="0">
              <a:solidFill>
                <a:schemeClr val="tx1"/>
              </a:solidFill>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35</a:t>
            </a:fld>
            <a:endParaRPr lang="en-US" dirty="0"/>
          </a:p>
        </p:txBody>
      </p:sp>
      <p:sp>
        <p:nvSpPr>
          <p:cNvPr id="8" name="Rectangle 7"/>
          <p:cNvSpPr/>
          <p:nvPr/>
        </p:nvSpPr>
        <p:spPr>
          <a:xfrm>
            <a:off x="1188720" y="1771649"/>
            <a:ext cx="9144000" cy="1077218"/>
          </a:xfrm>
          <a:prstGeom prst="rect">
            <a:avLst/>
          </a:prstGeom>
        </p:spPr>
        <p:txBody>
          <a:bodyPr wrap="square">
            <a:spAutoFit/>
          </a:bodyPr>
          <a:lstStyle/>
          <a:p>
            <a:pPr marL="800100" lvl="1" indent="-342900">
              <a:defRPr/>
            </a:pPr>
            <a:endParaRPr lang="en-US" sz="1600" dirty="0" smtClean="0"/>
          </a:p>
          <a:p>
            <a:pPr marL="342900" indent="-342900">
              <a:buFont typeface="Wingdings" pitchFamily="2" charset="2"/>
              <a:buChar char="Ø"/>
              <a:defRPr/>
            </a:pPr>
            <a:endParaRPr lang="en-US" sz="1600" dirty="0" smtClean="0"/>
          </a:p>
          <a:p>
            <a:pPr marL="342900" indent="-342900">
              <a:buFont typeface="Wingdings" pitchFamily="2" charset="2"/>
              <a:buChar char="Ø"/>
              <a:defRPr/>
            </a:pPr>
            <a:endParaRPr lang="en-US" sz="1600" dirty="0" smtClean="0"/>
          </a:p>
          <a:p>
            <a:pPr marL="342900" indent="-342900">
              <a:defRPr/>
            </a:pPr>
            <a:endParaRPr lang="en-US" sz="1600" dirty="0" smtClean="0"/>
          </a:p>
        </p:txBody>
      </p:sp>
      <p:sp>
        <p:nvSpPr>
          <p:cNvPr id="11" name="Rectangle 10"/>
          <p:cNvSpPr/>
          <p:nvPr/>
        </p:nvSpPr>
        <p:spPr>
          <a:xfrm>
            <a:off x="842010" y="1294595"/>
            <a:ext cx="8839200" cy="1077218"/>
          </a:xfrm>
          <a:prstGeom prst="rect">
            <a:avLst/>
          </a:prstGeom>
        </p:spPr>
        <p:txBody>
          <a:bodyPr wrap="square">
            <a:spAutoFit/>
          </a:bodyPr>
          <a:lstStyle/>
          <a:p>
            <a:r>
              <a:rPr lang="en-US" sz="1600" dirty="0" smtClean="0">
                <a:latin typeface="Carnas Light" panose="02000503000000020004" charset="0"/>
              </a:rPr>
              <a:t>Run Error: Cannot open database "</a:t>
            </a:r>
            <a:r>
              <a:rPr lang="en-US" sz="1600" dirty="0" err="1" smtClean="0">
                <a:latin typeface="Carnas Light" panose="02000503000000020004" charset="0"/>
              </a:rPr>
              <a:t>QADataPrep</a:t>
            </a:r>
            <a:r>
              <a:rPr lang="en-US" sz="1600" dirty="0" smtClean="0">
                <a:latin typeface="Carnas Light" panose="02000503000000020004" charset="0"/>
              </a:rPr>
              <a:t>" requested by the login. The login failed.</a:t>
            </a:r>
          </a:p>
          <a:p>
            <a:r>
              <a:rPr lang="en-US" sz="1600" dirty="0" smtClean="0">
                <a:latin typeface="Carnas Light" panose="02000503000000020004" charset="0"/>
              </a:rPr>
              <a:t>Function file: [</a:t>
            </a:r>
            <a:r>
              <a:rPr lang="en-US" sz="1600" dirty="0" err="1" smtClean="0">
                <a:latin typeface="Carnas Light" panose="02000503000000020004" charset="0"/>
              </a:rPr>
              <a:t>QualityCenter</a:t>
            </a:r>
            <a:r>
              <a:rPr lang="en-US" sz="1600" dirty="0" smtClean="0">
                <a:latin typeface="Carnas Light" panose="02000503000000020004" charset="0"/>
              </a:rPr>
              <a:t>] Subject\QA Services\</a:t>
            </a:r>
            <a:r>
              <a:rPr lang="en-US" sz="1600" dirty="0" err="1" smtClean="0">
                <a:latin typeface="Carnas Light" panose="02000503000000020004" charset="0"/>
              </a:rPr>
              <a:t>aFunction</a:t>
            </a:r>
            <a:r>
              <a:rPr lang="en-US" sz="1600" dirty="0" smtClean="0">
                <a:latin typeface="Carnas Light" panose="02000503000000020004" charset="0"/>
              </a:rPr>
              <a:t> Library\fl_Global.vbs</a:t>
            </a:r>
          </a:p>
          <a:p>
            <a:r>
              <a:rPr lang="en-US" sz="1600" dirty="0" smtClean="0">
                <a:latin typeface="Carnas Light" panose="02000503000000020004" charset="0"/>
              </a:rPr>
              <a:t>Line (25498): "	</a:t>
            </a:r>
            <a:r>
              <a:rPr lang="en-US" sz="1600" dirty="0" err="1" smtClean="0">
                <a:latin typeface="Carnas Light" panose="02000503000000020004" charset="0"/>
              </a:rPr>
              <a:t>objConnection.Open</a:t>
            </a:r>
            <a:r>
              <a:rPr lang="en-US" sz="1600" dirty="0" smtClean="0">
                <a:latin typeface="Carnas Light" panose="02000503000000020004" charset="0"/>
              </a:rPr>
              <a:t> "Server=" &amp; </a:t>
            </a:r>
            <a:r>
              <a:rPr lang="en-US" sz="1600" dirty="0" err="1" smtClean="0">
                <a:latin typeface="Carnas Light" panose="02000503000000020004" charset="0"/>
              </a:rPr>
              <a:t>strServer</a:t>
            </a:r>
            <a:r>
              <a:rPr lang="en-US" sz="1600" dirty="0" smtClean="0">
                <a:latin typeface="Carnas Light" panose="02000503000000020004" charset="0"/>
              </a:rPr>
              <a:t> &amp; ";Database=</a:t>
            </a:r>
            <a:r>
              <a:rPr lang="en-US" sz="1600" dirty="0" err="1" smtClean="0">
                <a:latin typeface="Carnas Light" panose="02000503000000020004" charset="0"/>
              </a:rPr>
              <a:t>QADataPrep;Trusted_Connection</a:t>
            </a:r>
            <a:r>
              <a:rPr lang="en-US" sz="1600" dirty="0" smtClean="0">
                <a:latin typeface="Carnas Light" panose="02000503000000020004" charset="0"/>
              </a:rPr>
              <a:t>=yes"".</a:t>
            </a:r>
            <a:endParaRPr lang="en-US" sz="1600" dirty="0">
              <a:latin typeface="Carnas Light" panose="02000503000000020004" charset="0"/>
            </a:endParaRPr>
          </a:p>
        </p:txBody>
      </p:sp>
      <p:sp>
        <p:nvSpPr>
          <p:cNvPr id="12" name="Rectangle 11"/>
          <p:cNvSpPr/>
          <p:nvPr/>
        </p:nvSpPr>
        <p:spPr>
          <a:xfrm>
            <a:off x="842010" y="2552799"/>
            <a:ext cx="9044940" cy="338554"/>
          </a:xfrm>
          <a:prstGeom prst="rect">
            <a:avLst/>
          </a:prstGeom>
        </p:spPr>
        <p:txBody>
          <a:bodyPr wrap="square">
            <a:spAutoFit/>
          </a:bodyPr>
          <a:lstStyle/>
          <a:p>
            <a:r>
              <a:rPr lang="en-US" sz="1600" dirty="0" err="1" smtClean="0">
                <a:latin typeface="Carnas Light" panose="02000503000000020004" charset="0"/>
              </a:rPr>
              <a:t>Verison</a:t>
            </a:r>
            <a:r>
              <a:rPr lang="en-US" sz="1600" dirty="0" smtClean="0">
                <a:latin typeface="Carnas Light" panose="02000503000000020004" charset="0"/>
              </a:rPr>
              <a:t> number can not be found due to an invalid input parameter, please re-check parameters</a:t>
            </a:r>
          </a:p>
        </p:txBody>
      </p:sp>
      <p:sp>
        <p:nvSpPr>
          <p:cNvPr id="13" name="Rectangle 12"/>
          <p:cNvSpPr/>
          <p:nvPr/>
        </p:nvSpPr>
        <p:spPr>
          <a:xfrm>
            <a:off x="842010" y="3234690"/>
            <a:ext cx="9673590" cy="2308324"/>
          </a:xfrm>
          <a:prstGeom prst="rect">
            <a:avLst/>
          </a:prstGeom>
        </p:spPr>
        <p:txBody>
          <a:bodyPr wrap="square">
            <a:spAutoFit/>
          </a:bodyPr>
          <a:lstStyle/>
          <a:p>
            <a:r>
              <a:rPr lang="en-US" sz="1600" dirty="0" smtClean="0">
                <a:latin typeface="Carnas Light" panose="02000503000000020004" charset="0"/>
              </a:rPr>
              <a:t>&lt;?xml version="1.0" encoding="UTF-8"?&gt;&lt;ns0:ProcessReplacementEquipmentResponse xmlns:ns0="http://services.client.com/schemas/ProcessReplacementEquipmentResponse/1.0.2"&gt;    &lt;ns1:Errors xmlns:ns1="http://services.client.com/schemas/clientCanonicalModel/2.0.0"&gt;        &lt;ns2:Error xmlns:ns2="http://services.client.com/schemas/Errors/1.0.0"&gt;            &lt;ns2:ErrorType&gt;Application&lt;/ns2:ErrorType&gt;            &lt;ns2:ErrorNumber&gt;1&lt;/ns2:ErrorNumber&gt;            &lt;ns2:ErrorMessage&gt;Error in the </a:t>
            </a:r>
            <a:r>
              <a:rPr lang="en-US" sz="1600" dirty="0" err="1" smtClean="0">
                <a:latin typeface="Carnas Light" panose="02000503000000020004" charset="0"/>
              </a:rPr>
              <a:t>JMSProcessReplacementEquipment</a:t>
            </a:r>
            <a:r>
              <a:rPr lang="en-US" sz="1600" dirty="0" smtClean="0">
                <a:latin typeface="Carnas Light" panose="02000503000000020004" charset="0"/>
              </a:rPr>
              <a:t> Service: A validation occurred while parsing:  validation error: unexpected content "{http://services.client.com/schemas/ProcessReplacementEquipmentRequest/1.0.1}IsAvailableForBackorder"; expected </a:t>
            </a:r>
            <a:endParaRPr lang="en-US" sz="1600" dirty="0">
              <a:latin typeface="Carnas Light" panose="02000503000000020004" charset="0"/>
            </a:endParaRPr>
          </a:p>
        </p:txBody>
      </p:sp>
      <p:sp>
        <p:nvSpPr>
          <p:cNvPr id="16" name="Rectangle 15"/>
          <p:cNvSpPr/>
          <p:nvPr/>
        </p:nvSpPr>
        <p:spPr>
          <a:xfrm>
            <a:off x="918882" y="5728553"/>
            <a:ext cx="7848600" cy="338554"/>
          </a:xfrm>
          <a:prstGeom prst="rect">
            <a:avLst/>
          </a:prstGeom>
        </p:spPr>
        <p:txBody>
          <a:bodyPr wrap="square">
            <a:spAutoFit/>
          </a:bodyPr>
          <a:lstStyle/>
          <a:p>
            <a:r>
              <a:rPr lang="en-US" sz="1600" dirty="0" smtClean="0">
                <a:latin typeface="Carnas Light" panose="02000503000000020004" charset="0"/>
              </a:rPr>
              <a:t>File \\nasappfp01\IT\IT_QA_Test\QATest_Data\CS\305268\ not found</a:t>
            </a:r>
            <a:endParaRPr lang="en-US" sz="1600" dirty="0">
              <a:latin typeface="Carnas Light" panose="02000503000000020004" charset="0"/>
            </a:endParaRP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10089270" cy="418678"/>
          </a:xfrm>
        </p:spPr>
        <p:txBody>
          <a:bodyPr/>
          <a:lstStyle/>
          <a:p>
            <a:pPr marL="0" lvl="0" indent="0">
              <a:defRPr/>
            </a:pPr>
            <a:r>
              <a:rPr lang="en-IN" dirty="0" smtClean="0">
                <a:cs typeface="Arial" pitchFamily="34" charset="0"/>
              </a:rPr>
              <a:t>Manual Testers Contribution for Automation Efforts</a:t>
            </a:r>
            <a:endParaRPr lang="en-US" b="1" dirty="0" smtClean="0"/>
          </a:p>
        </p:txBody>
      </p:sp>
      <p:sp>
        <p:nvSpPr>
          <p:cNvPr id="4" name="Slide Number Placeholder 3"/>
          <p:cNvSpPr>
            <a:spLocks noGrp="1"/>
          </p:cNvSpPr>
          <p:nvPr>
            <p:ph type="sldNum" sz="quarter" idx="4"/>
          </p:nvPr>
        </p:nvSpPr>
        <p:spPr/>
        <p:txBody>
          <a:bodyPr/>
          <a:lstStyle/>
          <a:p>
            <a:fld id="{7591F48A-A635-4EA2-8E7E-325C9425C81C}" type="slidenum">
              <a:rPr lang="en-US" smtClean="0"/>
              <a:pPr/>
              <a:t>36</a:t>
            </a:fld>
            <a:endParaRPr lang="en-US" dirty="0"/>
          </a:p>
        </p:txBody>
      </p:sp>
      <p:pic>
        <p:nvPicPr>
          <p:cNvPr id="7" name="Picture 2" descr="D:\Drawing11.jpg"/>
          <p:cNvPicPr>
            <a:picLocks noChangeAspect="1" noChangeArrowheads="1"/>
          </p:cNvPicPr>
          <p:nvPr/>
        </p:nvPicPr>
        <p:blipFill>
          <a:blip r:embed="rId2" cstate="print">
            <a:duotone>
              <a:prstClr val="black"/>
              <a:schemeClr val="accent1">
                <a:tint val="45000"/>
                <a:satMod val="400000"/>
              </a:schemeClr>
            </a:duotone>
            <a:extLst>
              <a:ext uri="{BEBA8EAE-BF5A-486C-A8C5-ECC9F3942E4B}">
                <a14:imgProps xmlns:a14="http://schemas.microsoft.com/office/drawing/2010/main">
                  <a14:imgLayer r:embed="rId3"/>
                </a14:imgProps>
              </a:ext>
            </a:extLst>
          </a:blip>
          <a:srcRect/>
          <a:stretch>
            <a:fillRect/>
          </a:stretch>
        </p:blipFill>
        <p:spPr bwMode="auto">
          <a:xfrm>
            <a:off x="1398270" y="962025"/>
            <a:ext cx="8446252" cy="5394325"/>
          </a:xfrm>
          <a:prstGeom prst="rect">
            <a:avLst/>
          </a:prstGeom>
          <a:noFill/>
          <a:ln>
            <a:noFill/>
          </a:ln>
        </p:spPr>
      </p:pic>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IN" dirty="0" smtClean="0"/>
              <a:t>Voice Script Generation Tool</a:t>
            </a:r>
            <a:endParaRPr lang="en-US" b="1" dirty="0" smtClean="0"/>
          </a:p>
        </p:txBody>
      </p:sp>
      <p:sp>
        <p:nvSpPr>
          <p:cNvPr id="4" name="Slide Number Placeholder 3"/>
          <p:cNvSpPr>
            <a:spLocks noGrp="1"/>
          </p:cNvSpPr>
          <p:nvPr>
            <p:ph type="sldNum" sz="quarter" idx="4"/>
          </p:nvPr>
        </p:nvSpPr>
        <p:spPr/>
        <p:txBody>
          <a:bodyPr/>
          <a:lstStyle/>
          <a:p>
            <a:fld id="{7591F48A-A635-4EA2-8E7E-325C9425C81C}" type="slidenum">
              <a:rPr lang="en-US" smtClean="0"/>
              <a:pPr/>
              <a:t>37</a:t>
            </a:fld>
            <a:endParaRPr lang="en-US" dirty="0"/>
          </a:p>
        </p:txBody>
      </p:sp>
      <p:pic>
        <p:nvPicPr>
          <p:cNvPr id="8" name="Picture 2"/>
          <p:cNvPicPr>
            <a:picLocks noChangeAspect="1" noChangeArrowheads="1"/>
          </p:cNvPicPr>
          <p:nvPr/>
        </p:nvPicPr>
        <p:blipFill>
          <a:blip r:embed="rId2" cstate="print"/>
          <a:srcRect/>
          <a:stretch>
            <a:fillRect/>
          </a:stretch>
        </p:blipFill>
        <p:spPr bwMode="auto">
          <a:xfrm>
            <a:off x="529200" y="1169798"/>
            <a:ext cx="7228913" cy="4635320"/>
          </a:xfrm>
          <a:prstGeom prst="rect">
            <a:avLst/>
          </a:prstGeom>
          <a:noFill/>
          <a:ln w="19050">
            <a:solidFill>
              <a:srgbClr val="FFFF00"/>
            </a:solidFill>
            <a:miter lim="800000"/>
            <a:headEnd/>
            <a:tailEnd/>
          </a:ln>
          <a:effectLst>
            <a:outerShdw blurRad="50800" dist="38100" dir="2700000" algn="tl" rotWithShape="0">
              <a:prstClr val="black">
                <a:alpha val="40000"/>
              </a:prstClr>
            </a:outerShdw>
          </a:effectLst>
        </p:spPr>
      </p:pic>
      <p:sp>
        <p:nvSpPr>
          <p:cNvPr id="10" name="TextBox 9"/>
          <p:cNvSpPr txBox="1"/>
          <p:nvPr/>
        </p:nvSpPr>
        <p:spPr bwMode="auto">
          <a:xfrm>
            <a:off x="7920990" y="1169798"/>
            <a:ext cx="3733800" cy="3474797"/>
          </a:xfrm>
          <a:prstGeom prst="rect">
            <a:avLst/>
          </a:prstGeom>
          <a:noFill/>
          <a:ln>
            <a:miter lim="800000"/>
            <a:headEnd/>
            <a:tailEnd/>
          </a:ln>
        </p:spPr>
        <p:txBody>
          <a:bodyPr vert="horz" wrap="square" lIns="91440" tIns="45720" rIns="91440" bIns="45720" numCol="1" rtlCol="0" anchor="t" anchorCtr="0" compatLnSpc="1">
            <a:prstTxWarp prst="textNoShape">
              <a:avLst/>
            </a:prstTxWarp>
            <a:spAutoFit/>
          </a:bodyPr>
          <a:lstStyle/>
          <a:p>
            <a:pPr marL="234950" indent="-234950">
              <a:spcBef>
                <a:spcPct val="20000"/>
              </a:spcBef>
              <a:buClr>
                <a:srgbClr val="FF6600"/>
              </a:buClr>
            </a:pPr>
            <a:r>
              <a:rPr lang="en-US" sz="1600" b="1" dirty="0" smtClean="0">
                <a:solidFill>
                  <a:srgbClr val="616161"/>
                </a:solidFill>
                <a:latin typeface="Carnas Light" panose="02000503000000020004" charset="0"/>
              </a:rPr>
              <a:t>Utility URL: </a:t>
            </a:r>
          </a:p>
          <a:p>
            <a:pPr marL="234950" indent="-234950">
              <a:spcBef>
                <a:spcPct val="20000"/>
              </a:spcBef>
              <a:buClr>
                <a:srgbClr val="FF6600"/>
              </a:buClr>
            </a:pPr>
            <a:r>
              <a:rPr lang="en-US" sz="1100" dirty="0" smtClean="0">
                <a:solidFill>
                  <a:srgbClr val="616161"/>
                </a:solidFill>
                <a:latin typeface="Carnas Light" panose="02000503000000020004" charset="0"/>
                <a:hlinkClick r:id="rId3"/>
              </a:rPr>
              <a:t>http://</a:t>
            </a:r>
            <a:r>
              <a:rPr lang="en-US" sz="1100" dirty="0" smtClean="0">
                <a:solidFill>
                  <a:srgbClr val="616161"/>
                </a:solidFill>
                <a:latin typeface="Carnas Light" panose="02000503000000020004" charset="0"/>
                <a:hlinkClick r:id="rId3"/>
              </a:rPr>
              <a:t>nprlabsqa5332/SyneHorizonTool/Object_Repository.aspx</a:t>
            </a:r>
            <a:endParaRPr lang="en-US" sz="1100" dirty="0" smtClean="0">
              <a:solidFill>
                <a:srgbClr val="616161"/>
              </a:solidFill>
              <a:latin typeface="Carnas Light" panose="02000503000000020004" charset="0"/>
            </a:endParaRPr>
          </a:p>
          <a:p>
            <a:pPr marL="234950" indent="-234950">
              <a:spcBef>
                <a:spcPct val="20000"/>
              </a:spcBef>
              <a:buClr>
                <a:srgbClr val="FF6600"/>
              </a:buClr>
            </a:pPr>
            <a:endParaRPr lang="en-US" sz="1100" dirty="0" smtClean="0">
              <a:solidFill>
                <a:srgbClr val="616161"/>
              </a:solidFill>
              <a:latin typeface="Carnas Light" panose="02000503000000020004" charset="0"/>
            </a:endParaRPr>
          </a:p>
          <a:p>
            <a:pPr marL="234950" indent="-234950">
              <a:spcBef>
                <a:spcPct val="20000"/>
              </a:spcBef>
              <a:buClr>
                <a:srgbClr val="FF6600"/>
              </a:buClr>
            </a:pPr>
            <a:r>
              <a:rPr lang="en-US" sz="1600" b="1" dirty="0" smtClean="0">
                <a:solidFill>
                  <a:srgbClr val="616161"/>
                </a:solidFill>
                <a:latin typeface="Carnas Light" charset="0"/>
              </a:rPr>
              <a:t>Features :</a:t>
            </a:r>
          </a:p>
          <a:p>
            <a:pPr marL="285750" indent="-285750">
              <a:spcBef>
                <a:spcPct val="20000"/>
              </a:spcBef>
              <a:buClr>
                <a:srgbClr val="FF6600"/>
              </a:buClr>
              <a:buFont typeface="Arial" panose="020B0604020202020204" pitchFamily="34" charset="0"/>
              <a:buChar char="•"/>
            </a:pPr>
            <a:r>
              <a:rPr lang="en-US" sz="1600" dirty="0" smtClean="0">
                <a:latin typeface="Carnas Light" charset="0"/>
              </a:rPr>
              <a:t>Test Script Creation</a:t>
            </a:r>
          </a:p>
          <a:p>
            <a:pPr marL="285750" indent="-285750">
              <a:spcBef>
                <a:spcPct val="20000"/>
              </a:spcBef>
              <a:buClr>
                <a:srgbClr val="FF6600"/>
              </a:buClr>
              <a:buFont typeface="Arial" panose="020B0604020202020204" pitchFamily="34" charset="0"/>
              <a:buChar char="•"/>
            </a:pPr>
            <a:r>
              <a:rPr lang="en-US" sz="1600" dirty="0" smtClean="0">
                <a:latin typeface="Carnas Light" charset="0"/>
              </a:rPr>
              <a:t>Adding an Object to Object Repository</a:t>
            </a:r>
          </a:p>
          <a:p>
            <a:pPr marL="285750" indent="-285750">
              <a:spcBef>
                <a:spcPct val="20000"/>
              </a:spcBef>
              <a:buClr>
                <a:srgbClr val="FF6600"/>
              </a:buClr>
              <a:buFont typeface="Arial" panose="020B0604020202020204" pitchFamily="34" charset="0"/>
              <a:buChar char="•"/>
            </a:pPr>
            <a:r>
              <a:rPr lang="en-US" sz="1600" dirty="0" smtClean="0">
                <a:latin typeface="Carnas Light" charset="0"/>
              </a:rPr>
              <a:t>Adding  Key words</a:t>
            </a:r>
          </a:p>
          <a:p>
            <a:pPr marL="285750" indent="-285750">
              <a:spcBef>
                <a:spcPct val="20000"/>
              </a:spcBef>
              <a:buClr>
                <a:srgbClr val="FF6600"/>
              </a:buClr>
              <a:buFont typeface="Arial" panose="020B0604020202020204" pitchFamily="34" charset="0"/>
              <a:buChar char="•"/>
            </a:pPr>
            <a:r>
              <a:rPr lang="en-US" sz="1600" dirty="0" smtClean="0">
                <a:latin typeface="Carnas Light" charset="0"/>
              </a:rPr>
              <a:t>Adding ,Updating  and Deleting Queries </a:t>
            </a:r>
          </a:p>
          <a:p>
            <a:pPr marL="285750" indent="-285750">
              <a:spcBef>
                <a:spcPct val="20000"/>
              </a:spcBef>
              <a:buClr>
                <a:srgbClr val="FF6600"/>
              </a:buClr>
              <a:buFont typeface="Arial" panose="020B0604020202020204" pitchFamily="34" charset="0"/>
              <a:buChar char="•"/>
            </a:pPr>
            <a:r>
              <a:rPr lang="en-US" sz="1600" dirty="0" smtClean="0">
                <a:latin typeface="Carnas Light" charset="0"/>
              </a:rPr>
              <a:t>Storing Global</a:t>
            </a:r>
          </a:p>
          <a:p>
            <a:pPr marL="285750" indent="-285750">
              <a:spcBef>
                <a:spcPct val="20000"/>
              </a:spcBef>
              <a:buClr>
                <a:srgbClr val="FF6600"/>
              </a:buClr>
              <a:buFont typeface="Arial" panose="020B0604020202020204" pitchFamily="34" charset="0"/>
              <a:buChar char="•"/>
            </a:pPr>
            <a:r>
              <a:rPr lang="en-US" sz="1600" dirty="0" smtClean="0">
                <a:latin typeface="Carnas Light" charset="0"/>
              </a:rPr>
              <a:t>Intake request </a:t>
            </a:r>
            <a:endParaRPr lang="en-IN" sz="1600" dirty="0" smtClean="0">
              <a:latin typeface="Carnas Light" charset="0"/>
            </a:endParaRP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IN" dirty="0" smtClean="0"/>
              <a:t>Role Definitions and Benefits</a:t>
            </a:r>
            <a:endParaRPr lang="en-US" b="1" dirty="0" smtClean="0"/>
          </a:p>
        </p:txBody>
      </p:sp>
      <p:sp>
        <p:nvSpPr>
          <p:cNvPr id="4" name="Slide Number Placeholder 3"/>
          <p:cNvSpPr>
            <a:spLocks noGrp="1"/>
          </p:cNvSpPr>
          <p:nvPr>
            <p:ph type="sldNum" sz="quarter" idx="4"/>
          </p:nvPr>
        </p:nvSpPr>
        <p:spPr/>
        <p:txBody>
          <a:bodyPr/>
          <a:lstStyle/>
          <a:p>
            <a:fld id="{7591F48A-A635-4EA2-8E7E-325C9425C81C}" type="slidenum">
              <a:rPr lang="en-US" smtClean="0"/>
              <a:pPr/>
              <a:t>38</a:t>
            </a:fld>
            <a:endParaRPr lang="en-US" dirty="0"/>
          </a:p>
        </p:txBody>
      </p:sp>
      <p:sp>
        <p:nvSpPr>
          <p:cNvPr id="7" name="Content Placeholder 2"/>
          <p:cNvSpPr>
            <a:spLocks noGrp="1"/>
          </p:cNvSpPr>
          <p:nvPr>
            <p:ph type="body" sz="quarter" idx="12"/>
          </p:nvPr>
        </p:nvSpPr>
        <p:spPr>
          <a:xfrm>
            <a:off x="933450" y="890905"/>
            <a:ext cx="10188575" cy="5110163"/>
          </a:xfrm>
        </p:spPr>
        <p:txBody>
          <a:bodyPr/>
          <a:lstStyle/>
          <a:p>
            <a:pPr marL="0" lvl="4" indent="0">
              <a:buNone/>
            </a:pPr>
            <a:r>
              <a:rPr lang="en-US" sz="1800" b="1" u="sng" dirty="0" smtClean="0">
                <a:latin typeface="Carnas Light" charset="0"/>
              </a:rPr>
              <a:t>Role Definitions</a:t>
            </a:r>
            <a:endParaRPr lang="en-IN" sz="1800" b="1" u="sng" dirty="0" smtClean="0">
              <a:latin typeface="Carnas Light" charset="0"/>
            </a:endParaRPr>
          </a:p>
          <a:p>
            <a:r>
              <a:rPr lang="en-IN" b="1" dirty="0" smtClean="0">
                <a:latin typeface="Carnas Light" charset="0"/>
              </a:rPr>
              <a:t>Manual Tester</a:t>
            </a:r>
            <a:r>
              <a:rPr lang="en-IN" dirty="0" smtClean="0">
                <a:latin typeface="Carnas Light" charset="0"/>
              </a:rPr>
              <a:t>– creates the actual Keyword driven test cases in a </a:t>
            </a:r>
            <a:r>
              <a:rPr lang="en-IN" dirty="0" err="1" smtClean="0">
                <a:latin typeface="Carnas Light" charset="0"/>
              </a:rPr>
              <a:t>spreadsheet</a:t>
            </a:r>
            <a:r>
              <a:rPr lang="en-IN" dirty="0" smtClean="0">
                <a:latin typeface="Carnas Light" charset="0"/>
              </a:rPr>
              <a:t>,</a:t>
            </a:r>
          </a:p>
          <a:p>
            <a:r>
              <a:rPr lang="en-IN" dirty="0" smtClean="0">
                <a:latin typeface="Carnas Light" charset="0"/>
              </a:rPr>
              <a:t>including pre- and post-conditions and Keyword parameters. This role will be</a:t>
            </a:r>
          </a:p>
          <a:p>
            <a:r>
              <a:rPr lang="en-IN" dirty="0" smtClean="0">
                <a:latin typeface="Carnas Light" charset="0"/>
              </a:rPr>
              <a:t>played by a non-technical subject matter expert / business user</a:t>
            </a:r>
          </a:p>
          <a:p>
            <a:r>
              <a:rPr lang="en-IN" b="1" dirty="0" smtClean="0">
                <a:latin typeface="Carnas Light" charset="0"/>
              </a:rPr>
              <a:t>Automation Tester</a:t>
            </a:r>
            <a:r>
              <a:rPr lang="en-IN" dirty="0" smtClean="0">
                <a:latin typeface="Carnas Light" charset="0"/>
              </a:rPr>
              <a:t>– maintains the core framework and enhances the same</a:t>
            </a:r>
          </a:p>
          <a:p>
            <a:r>
              <a:rPr lang="en-IN" dirty="0" smtClean="0">
                <a:latin typeface="Carnas Light" charset="0"/>
              </a:rPr>
              <a:t>for any new customizations or enhancements. This role is a technical person and</a:t>
            </a:r>
          </a:p>
          <a:p>
            <a:r>
              <a:rPr lang="en-IN" dirty="0" smtClean="0">
                <a:latin typeface="Carnas Light" charset="0"/>
              </a:rPr>
              <a:t>is well versed with coding and the scripting language referred by tool</a:t>
            </a:r>
          </a:p>
          <a:p>
            <a:endParaRPr lang="en-US" dirty="0" smtClean="0">
              <a:latin typeface="Carnas Light" charset="0"/>
            </a:endParaRPr>
          </a:p>
          <a:p>
            <a:pPr marL="0" lvl="4" indent="0">
              <a:buNone/>
            </a:pPr>
            <a:r>
              <a:rPr lang="en-US" sz="1800" b="1" u="sng" dirty="0" smtClean="0">
                <a:latin typeface="Carnas Light" charset="0"/>
              </a:rPr>
              <a:t>Benefits</a:t>
            </a:r>
          </a:p>
          <a:p>
            <a:pPr>
              <a:buAutoNum type="arabicPeriod"/>
            </a:pPr>
            <a:r>
              <a:rPr lang="en-US" dirty="0" smtClean="0">
                <a:latin typeface="Carnas Light" charset="0"/>
              </a:rPr>
              <a:t>Automation utilization and coverage</a:t>
            </a:r>
          </a:p>
          <a:p>
            <a:pPr>
              <a:buAutoNum type="arabicPeriod"/>
            </a:pPr>
            <a:r>
              <a:rPr lang="en-US" dirty="0" smtClean="0">
                <a:latin typeface="Carnas Light" charset="0"/>
              </a:rPr>
              <a:t>Extend system test automation </a:t>
            </a:r>
            <a:r>
              <a:rPr lang="en-US" dirty="0" err="1" smtClean="0">
                <a:latin typeface="Carnas Light" charset="0"/>
              </a:rPr>
              <a:t>upto</a:t>
            </a:r>
            <a:r>
              <a:rPr lang="en-US" dirty="0" smtClean="0">
                <a:latin typeface="Carnas Light" charset="0"/>
              </a:rPr>
              <a:t> 40 to 50% </a:t>
            </a:r>
          </a:p>
          <a:p>
            <a:pPr>
              <a:buAutoNum type="arabicPeriod"/>
            </a:pPr>
            <a:r>
              <a:rPr lang="en-US" dirty="0" smtClean="0">
                <a:latin typeface="Carnas Light" charset="0"/>
              </a:rPr>
              <a:t>Execution effort will be less</a:t>
            </a:r>
          </a:p>
          <a:p>
            <a:r>
              <a:rPr lang="en-US" b="1" dirty="0" smtClean="0">
                <a:latin typeface="Carnas Light" charset="0"/>
              </a:rPr>
              <a:t>Example-</a:t>
            </a:r>
            <a:r>
              <a:rPr lang="en-US" dirty="0" smtClean="0">
                <a:latin typeface="Carnas Light" charset="0"/>
              </a:rPr>
              <a:t> Single script can be used for multiple client (north America)</a:t>
            </a:r>
          </a:p>
          <a:p>
            <a:pPr>
              <a:buAutoNum type="arabicPeriod"/>
            </a:pPr>
            <a:endParaRPr lang="en-IN" dirty="0" smtClean="0">
              <a:latin typeface="Carnas Light" charset="0"/>
            </a:endParaRP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9700650" cy="418678"/>
          </a:xfrm>
        </p:spPr>
        <p:txBody>
          <a:bodyPr/>
          <a:lstStyle/>
          <a:p>
            <a:pPr marL="0" lvl="0" indent="0">
              <a:defRPr/>
            </a:pPr>
            <a:r>
              <a:rPr lang="en-IN" dirty="0" smtClean="0"/>
              <a:t>Benefits and Future plan</a:t>
            </a:r>
            <a:endParaRPr lang="en-US" b="1" dirty="0" smtClean="0"/>
          </a:p>
        </p:txBody>
      </p:sp>
      <p:sp>
        <p:nvSpPr>
          <p:cNvPr id="4" name="Slide Number Placeholder 3"/>
          <p:cNvSpPr>
            <a:spLocks noGrp="1"/>
          </p:cNvSpPr>
          <p:nvPr>
            <p:ph type="sldNum" sz="quarter" idx="4"/>
          </p:nvPr>
        </p:nvSpPr>
        <p:spPr/>
        <p:txBody>
          <a:bodyPr/>
          <a:lstStyle/>
          <a:p>
            <a:fld id="{7591F48A-A635-4EA2-8E7E-325C9425C81C}" type="slidenum">
              <a:rPr lang="en-US" smtClean="0"/>
              <a:pPr/>
              <a:t>39</a:t>
            </a:fld>
            <a:endParaRPr lang="en-US" dirty="0"/>
          </a:p>
        </p:txBody>
      </p:sp>
      <p:sp>
        <p:nvSpPr>
          <p:cNvPr id="7" name="Content Placeholder 2"/>
          <p:cNvSpPr txBox="1">
            <a:spLocks/>
          </p:cNvSpPr>
          <p:nvPr/>
        </p:nvSpPr>
        <p:spPr>
          <a:xfrm>
            <a:off x="590550" y="925830"/>
            <a:ext cx="10110788" cy="4179570"/>
          </a:xfrm>
          <a:prstGeom prst="rect">
            <a:avLst/>
          </a:prstGeom>
        </p:spPr>
        <p:txBody>
          <a:bodyPr/>
          <a:lstStyle/>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smtClean="0">
                <a:solidFill>
                  <a:srgbClr val="4B4B4B"/>
                </a:solidFill>
                <a:latin typeface="Carnas Light" charset="0"/>
                <a:cs typeface="Carnas Medium"/>
              </a:rPr>
              <a:t>Compatible with different input formats</a:t>
            </a:r>
          </a:p>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smtClean="0">
                <a:solidFill>
                  <a:srgbClr val="4B4B4B"/>
                </a:solidFill>
                <a:latin typeface="Carnas Light" charset="0"/>
                <a:cs typeface="Carnas Medium"/>
              </a:rPr>
              <a:t>Automatic scripts sync-up according to business rule change</a:t>
            </a:r>
          </a:p>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smtClean="0">
                <a:solidFill>
                  <a:srgbClr val="4B4B4B"/>
                </a:solidFill>
                <a:latin typeface="Carnas Light" charset="0"/>
                <a:cs typeface="Carnas Medium"/>
              </a:rPr>
              <a:t>Re-usable function library</a:t>
            </a:r>
          </a:p>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smtClean="0">
                <a:solidFill>
                  <a:srgbClr val="4B4B4B"/>
                </a:solidFill>
                <a:latin typeface="Carnas Light" charset="0"/>
                <a:cs typeface="Carnas Medium"/>
              </a:rPr>
              <a:t>Adhered all coding standards</a:t>
            </a:r>
          </a:p>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smtClean="0">
                <a:solidFill>
                  <a:srgbClr val="4B4B4B"/>
                </a:solidFill>
                <a:latin typeface="Carnas Light" charset="0"/>
                <a:cs typeface="Carnas Medium"/>
              </a:rPr>
              <a:t>Built in business template cases for rapid style script development</a:t>
            </a:r>
          </a:p>
          <a:p>
            <a:pPr marL="742950" marR="0" lvl="1" indent="-28575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lang="en-US" dirty="0" smtClean="0">
                <a:solidFill>
                  <a:srgbClr val="4B4B4B"/>
                </a:solidFill>
                <a:latin typeface="Carnas Light" charset="0"/>
                <a:cs typeface="Carnas Medium"/>
              </a:rPr>
              <a:t>Easily grafted with different platform</a:t>
            </a:r>
          </a:p>
          <a:p>
            <a:pPr marL="742950" lvl="1" indent="-285750">
              <a:lnSpc>
                <a:spcPct val="90000"/>
              </a:lnSpc>
              <a:spcBef>
                <a:spcPts val="500"/>
              </a:spcBef>
              <a:buFont typeface="Arial" panose="020B0604020202020204" pitchFamily="34" charset="0"/>
              <a:buChar char="•"/>
            </a:pPr>
            <a:r>
              <a:rPr lang="en-US" dirty="0" smtClean="0">
                <a:solidFill>
                  <a:srgbClr val="4B4B4B"/>
                </a:solidFill>
                <a:latin typeface="Carnas Light" charset="0"/>
                <a:cs typeface="Carnas Medium"/>
              </a:rPr>
              <a:t>Thread safe i.e. multiple business test cases execute independent of each other</a:t>
            </a:r>
          </a:p>
          <a:p>
            <a:pPr marL="742950" lvl="1" indent="-285750">
              <a:lnSpc>
                <a:spcPct val="90000"/>
              </a:lnSpc>
              <a:spcBef>
                <a:spcPts val="500"/>
              </a:spcBef>
              <a:buFont typeface="Arial" panose="020B0604020202020204" pitchFamily="34" charset="0"/>
              <a:buChar char="•"/>
            </a:pPr>
            <a:r>
              <a:rPr lang="en-US" dirty="0" smtClean="0">
                <a:solidFill>
                  <a:srgbClr val="4B4B4B"/>
                </a:solidFill>
                <a:latin typeface="Carnas Light" charset="0"/>
                <a:cs typeface="Carnas Medium"/>
              </a:rPr>
              <a:t>Extensibility and Maintenance Friendly</a:t>
            </a:r>
          </a:p>
          <a:p>
            <a:pPr marL="742950" lvl="1" indent="-285750">
              <a:lnSpc>
                <a:spcPct val="90000"/>
              </a:lnSpc>
              <a:spcBef>
                <a:spcPts val="500"/>
              </a:spcBef>
              <a:buFont typeface="Arial" panose="020B0604020202020204" pitchFamily="34" charset="0"/>
              <a:buChar char="•"/>
            </a:pPr>
            <a:r>
              <a:rPr lang="en-US" dirty="0" smtClean="0">
                <a:solidFill>
                  <a:srgbClr val="4B4B4B"/>
                </a:solidFill>
                <a:latin typeface="Carnas Light" charset="0"/>
                <a:cs typeface="Carnas Medium"/>
              </a:rPr>
              <a:t>Easily move on freeware or cost effective tools</a:t>
            </a:r>
          </a:p>
          <a:p>
            <a:pPr marL="742950" lvl="1" indent="-285750">
              <a:lnSpc>
                <a:spcPct val="90000"/>
              </a:lnSpc>
              <a:spcBef>
                <a:spcPts val="500"/>
              </a:spcBef>
              <a:buFont typeface="Arial" panose="020B0604020202020204" pitchFamily="34" charset="0"/>
              <a:buChar char="•"/>
            </a:pPr>
            <a:r>
              <a:rPr lang="en-US" dirty="0" smtClean="0">
                <a:solidFill>
                  <a:srgbClr val="4B4B4B"/>
                </a:solidFill>
                <a:latin typeface="Carnas Light" charset="0"/>
                <a:cs typeface="Carnas Medium"/>
              </a:rPr>
              <a:t>No licensing fee. Can be used widely by SQA as well as Dev team members on Dev </a:t>
            </a:r>
            <a:r>
              <a:rPr lang="en-US" dirty="0" err="1" smtClean="0">
                <a:solidFill>
                  <a:srgbClr val="4B4B4B"/>
                </a:solidFill>
                <a:latin typeface="Carnas Light" charset="0"/>
                <a:cs typeface="Carnas Medium"/>
              </a:rPr>
              <a:t>Int</a:t>
            </a:r>
            <a:r>
              <a:rPr lang="en-US" dirty="0" smtClean="0">
                <a:solidFill>
                  <a:srgbClr val="4B4B4B"/>
                </a:solidFill>
                <a:latin typeface="Carnas Light" charset="0"/>
                <a:cs typeface="Carnas Medium"/>
              </a:rPr>
              <a:t> </a:t>
            </a:r>
            <a:r>
              <a:rPr lang="en-US" dirty="0" err="1" smtClean="0">
                <a:solidFill>
                  <a:srgbClr val="4B4B4B"/>
                </a:solidFill>
                <a:latin typeface="Carnas Light" charset="0"/>
                <a:cs typeface="Carnas Medium"/>
              </a:rPr>
              <a:t>env</a:t>
            </a:r>
            <a:endParaRPr lang="en-US" dirty="0" smtClean="0">
              <a:solidFill>
                <a:srgbClr val="4B4B4B"/>
              </a:solidFill>
              <a:latin typeface="Carnas Light" charset="0"/>
              <a:cs typeface="Carnas Medium"/>
            </a:endParaRPr>
          </a:p>
          <a:p>
            <a:pPr marL="742950" lvl="1" indent="-285750">
              <a:lnSpc>
                <a:spcPct val="90000"/>
              </a:lnSpc>
              <a:spcBef>
                <a:spcPts val="500"/>
              </a:spcBef>
              <a:buFont typeface="Arial" panose="020B0604020202020204" pitchFamily="34" charset="0"/>
              <a:buChar char="•"/>
            </a:pPr>
            <a:r>
              <a:rPr lang="en-US" dirty="0" smtClean="0">
                <a:solidFill>
                  <a:srgbClr val="4B4B4B"/>
                </a:solidFill>
                <a:latin typeface="Carnas Light" charset="0"/>
                <a:cs typeface="Carnas Medium"/>
              </a:rPr>
              <a:t>Supports multiple testing frameworks</a:t>
            </a:r>
          </a:p>
          <a:p>
            <a:pPr marL="742950" lvl="1" indent="-285750">
              <a:lnSpc>
                <a:spcPct val="90000"/>
              </a:lnSpc>
              <a:spcBef>
                <a:spcPts val="500"/>
              </a:spcBef>
              <a:buFont typeface="Arial" panose="020B0604020202020204" pitchFamily="34" charset="0"/>
              <a:buChar char="•"/>
            </a:pPr>
            <a:r>
              <a:rPr lang="en-US" dirty="0" smtClean="0">
                <a:solidFill>
                  <a:srgbClr val="4B4B4B"/>
                </a:solidFill>
                <a:latin typeface="Carnas Light" charset="0"/>
                <a:cs typeface="Carnas Medium"/>
              </a:rPr>
              <a:t>Various testing supported by framework, such as Functional, Regression and Database Validation testing etc </a:t>
            </a:r>
          </a:p>
          <a:p>
            <a:pPr marL="742950" lvl="1" indent="-285750">
              <a:lnSpc>
                <a:spcPct val="90000"/>
              </a:lnSpc>
              <a:spcBef>
                <a:spcPts val="500"/>
              </a:spcBef>
              <a:buFont typeface="Arial" panose="020B0604020202020204" pitchFamily="34" charset="0"/>
              <a:buChar char="•"/>
            </a:pPr>
            <a:r>
              <a:rPr lang="en-US" dirty="0" smtClean="0">
                <a:solidFill>
                  <a:srgbClr val="4B4B4B"/>
                </a:solidFill>
                <a:latin typeface="Carnas Light" charset="0"/>
                <a:cs typeface="Carnas Medium"/>
              </a:rPr>
              <a:t>Built in business template cases for rapid style script </a:t>
            </a:r>
            <a:r>
              <a:rPr kumimoji="0" lang="en-US" b="0" i="0" u="none" strike="noStrike" kern="1200" cap="none" spc="0" normalizeH="0" baseline="0" noProof="0" dirty="0" smtClean="0">
                <a:ln>
                  <a:noFill/>
                </a:ln>
                <a:solidFill>
                  <a:schemeClr val="tx1"/>
                </a:solidFill>
                <a:effectLst/>
                <a:uLnTx/>
                <a:uFillTx/>
                <a:latin typeface="Carnas Light" charset="0"/>
              </a:rPr>
              <a:t>development</a:t>
            </a: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r>
              <a:rPr lang="en-US" b="1" dirty="0" err="1" smtClean="0"/>
              <a:t>SyneHorizon</a:t>
            </a:r>
            <a:r>
              <a:rPr lang="en-US" b="1" dirty="0" smtClean="0"/>
              <a:t> </a:t>
            </a:r>
            <a:r>
              <a:rPr lang="en-US" b="1" dirty="0"/>
              <a:t>Framework Architecture</a:t>
            </a:r>
          </a:p>
        </p:txBody>
      </p:sp>
      <p:sp>
        <p:nvSpPr>
          <p:cNvPr id="15" name="Content Placeholder 2"/>
          <p:cNvSpPr>
            <a:spLocks noGrp="1"/>
          </p:cNvSpPr>
          <p:nvPr>
            <p:ph sz="quarter" idx="11"/>
          </p:nvPr>
        </p:nvSpPr>
        <p:spPr/>
        <p:txBody>
          <a:bodyPr/>
          <a:lstStyle/>
          <a:p>
            <a:pPr marL="285750" indent="-285750">
              <a:buFont typeface="Wingdings" pitchFamily="2" charset="2"/>
              <a:buChar char="Ø"/>
            </a:pPr>
            <a:r>
              <a:rPr lang="en-US" dirty="0">
                <a:solidFill>
                  <a:schemeClr val="tx1"/>
                </a:solidFill>
              </a:rPr>
              <a:t>Course Content</a:t>
            </a:r>
            <a:r>
              <a:rPr lang="en-US" dirty="0" smtClean="0">
                <a:solidFill>
                  <a:schemeClr val="tx1"/>
                </a:solidFill>
              </a:rPr>
              <a:t>: (Session 2)</a:t>
            </a:r>
            <a:endParaRPr lang="en-US" dirty="0">
              <a:solidFill>
                <a:schemeClr val="tx1"/>
              </a:solidFill>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4</a:t>
            </a:fld>
            <a:endParaRPr lang="en-US" dirty="0"/>
          </a:p>
        </p:txBody>
      </p:sp>
      <p:sp>
        <p:nvSpPr>
          <p:cNvPr id="2" name="Text Placeholder 1"/>
          <p:cNvSpPr>
            <a:spLocks noGrp="1"/>
          </p:cNvSpPr>
          <p:nvPr>
            <p:ph type="body" sz="quarter" idx="12"/>
          </p:nvPr>
        </p:nvSpPr>
        <p:spPr>
          <a:xfrm>
            <a:off x="1046957" y="1223010"/>
            <a:ext cx="10189282" cy="5040630"/>
          </a:xfrm>
        </p:spPr>
        <p:txBody>
          <a:bodyPr lIns="91440"/>
          <a:lstStyle/>
          <a:p>
            <a:pPr marL="285750" lvl="1" indent="-285750">
              <a:spcBef>
                <a:spcPts val="1000"/>
              </a:spcBef>
              <a:buClrTx/>
              <a:buSzTx/>
              <a:buFont typeface="Wingdings" panose="05000000000000000000" pitchFamily="2" charset="2"/>
              <a:buChar char="§"/>
            </a:pPr>
            <a:r>
              <a:rPr lang="en-IN" sz="1800" b="1" dirty="0" smtClean="0"/>
              <a:t>Introduction </a:t>
            </a:r>
            <a:r>
              <a:rPr lang="en-IN" sz="1800" b="1" dirty="0"/>
              <a:t>to </a:t>
            </a:r>
            <a:r>
              <a:rPr lang="en-US" sz="1800" b="1" dirty="0" err="1" smtClean="0"/>
              <a:t>SyneHorizon</a:t>
            </a:r>
            <a:r>
              <a:rPr lang="en-US" sz="1800" b="1" dirty="0" smtClean="0"/>
              <a:t> </a:t>
            </a:r>
            <a:r>
              <a:rPr lang="en-US" sz="1800" b="1" dirty="0" smtClean="0"/>
              <a:t>Architecture</a:t>
            </a:r>
          </a:p>
          <a:p>
            <a:pPr marL="285750" lvl="1" indent="-285750">
              <a:spcBef>
                <a:spcPts val="1000"/>
              </a:spcBef>
              <a:buClrTx/>
              <a:buSzTx/>
              <a:buFont typeface="Wingdings" panose="05000000000000000000" pitchFamily="2" charset="2"/>
              <a:buChar char="§"/>
            </a:pPr>
            <a:r>
              <a:rPr lang="en-US" sz="1800" b="1" dirty="0" smtClean="0"/>
              <a:t>All components Detail Development and Functionality Understanding</a:t>
            </a:r>
          </a:p>
          <a:p>
            <a:pPr marL="285750" lvl="1" indent="-285750">
              <a:spcBef>
                <a:spcPts val="1000"/>
              </a:spcBef>
              <a:buClrTx/>
              <a:buSzTx/>
              <a:buFont typeface="Wingdings" pitchFamily="2" charset="2"/>
              <a:buChar char="v"/>
            </a:pPr>
            <a:endParaRPr lang="en-US" sz="1800" b="1" dirty="0"/>
          </a:p>
          <a:p>
            <a:pPr marL="0" lvl="1" indent="0">
              <a:spcBef>
                <a:spcPts val="1000"/>
              </a:spcBef>
              <a:buClrTx/>
              <a:buSzTx/>
              <a:buNone/>
            </a:pPr>
            <a:endParaRPr lang="en-US" sz="1800" b="1" dirty="0"/>
          </a:p>
        </p:txBody>
      </p:sp>
      <p:grpSp>
        <p:nvGrpSpPr>
          <p:cNvPr id="7" name="Group 17"/>
          <p:cNvGrpSpPr/>
          <p:nvPr/>
        </p:nvGrpSpPr>
        <p:grpSpPr>
          <a:xfrm>
            <a:off x="1398073" y="2266564"/>
            <a:ext cx="9220425" cy="347844"/>
            <a:chOff x="1066800" y="1258208"/>
            <a:chExt cx="7929149" cy="509692"/>
          </a:xfrm>
        </p:grpSpPr>
        <p:sp>
          <p:nvSpPr>
            <p:cNvPr id="25" name="Flowchart: Process 4"/>
            <p:cNvSpPr/>
            <p:nvPr/>
          </p:nvSpPr>
          <p:spPr bwMode="auto">
            <a:xfrm>
              <a:off x="1066800" y="1258208"/>
              <a:ext cx="1219200" cy="425211"/>
            </a:xfrm>
            <a:prstGeom prst="flowChartProcess">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fontAlgn="auto">
                <a:lnSpc>
                  <a:spcPts val="900"/>
                </a:lnSpc>
                <a:spcBef>
                  <a:spcPts val="0"/>
                </a:spcBef>
                <a:spcAft>
                  <a:spcPts val="0"/>
                </a:spcAft>
              </a:pPr>
              <a:r>
                <a:rPr lang="en-US" sz="1100" b="1" dirty="0" smtClean="0">
                  <a:solidFill>
                    <a:srgbClr val="000000"/>
                  </a:solidFill>
                  <a:latin typeface="Calibri" panose="020F0502020204030204" pitchFamily="34" charset="0"/>
                </a:rPr>
                <a:t> INPUT  UNIT</a:t>
              </a:r>
              <a:endParaRPr lang="en-IN" sz="1100" b="1" dirty="0" smtClean="0">
                <a:solidFill>
                  <a:srgbClr val="000000"/>
                </a:solidFill>
                <a:latin typeface="Calibri" panose="020F0502020204030204" pitchFamily="34" charset="0"/>
              </a:endParaRPr>
            </a:p>
          </p:txBody>
        </p:sp>
        <p:sp>
          <p:nvSpPr>
            <p:cNvPr id="26" name="TextBox 13"/>
            <p:cNvSpPr txBox="1"/>
            <p:nvPr/>
          </p:nvSpPr>
          <p:spPr bwMode="auto">
            <a:xfrm>
              <a:off x="2308466" y="1316916"/>
              <a:ext cx="6687483" cy="450984"/>
            </a:xfrm>
            <a:prstGeom prst="rect">
              <a:avLst/>
            </a:prstGeom>
            <a:noFill/>
            <a:ln>
              <a:miter lim="800000"/>
              <a:headEnd/>
              <a:tailEnd/>
            </a:ln>
          </p:spPr>
          <p:txBody>
            <a:bodyPr vert="horz" wrap="square" lIns="91440" tIns="45720" rIns="91440" bIns="45720" numCol="1" rtlCol="0" anchor="t" anchorCtr="0" compatLnSpc="1">
              <a:prstTxWarp prst="textNoShape">
                <a:avLst/>
              </a:prstTxWarp>
              <a:spAutoFit/>
            </a:bodyPr>
            <a:lstStyle/>
            <a:p>
              <a:r>
                <a:rPr lang="en-US" sz="1400" dirty="0" smtClean="0">
                  <a:latin typeface="Calibri" panose="020F0502020204030204" pitchFamily="34" charset="0"/>
                  <a:ea typeface="Verdana" pitchFamily="34" charset="0"/>
                  <a:cs typeface="Verdana" pitchFamily="34" charset="0"/>
                </a:rPr>
                <a:t>Input unit consist of UML, Configurator, Server </a:t>
              </a:r>
              <a:r>
                <a:rPr lang="en-US" sz="1400" dirty="0" err="1" smtClean="0">
                  <a:latin typeface="Calibri" panose="020F0502020204030204" pitchFamily="34" charset="0"/>
                  <a:ea typeface="Verdana" pitchFamily="34" charset="0"/>
                  <a:cs typeface="Verdana" pitchFamily="34" charset="0"/>
                </a:rPr>
                <a:t>Xmls</a:t>
              </a:r>
              <a:endParaRPr lang="en-IN" sz="1400" dirty="0" smtClean="0">
                <a:latin typeface="Calibri" panose="020F0502020204030204" pitchFamily="34" charset="0"/>
                <a:ea typeface="Verdana" pitchFamily="34" charset="0"/>
                <a:cs typeface="Verdana" pitchFamily="34" charset="0"/>
              </a:endParaRPr>
            </a:p>
          </p:txBody>
        </p:sp>
      </p:grpSp>
      <p:grpSp>
        <p:nvGrpSpPr>
          <p:cNvPr id="8" name="Group 18"/>
          <p:cNvGrpSpPr/>
          <p:nvPr/>
        </p:nvGrpSpPr>
        <p:grpSpPr>
          <a:xfrm>
            <a:off x="1371948" y="3030995"/>
            <a:ext cx="9376517" cy="547832"/>
            <a:chOff x="1044327" y="2431362"/>
            <a:chExt cx="8065751" cy="904615"/>
          </a:xfrm>
        </p:grpSpPr>
        <p:sp>
          <p:nvSpPr>
            <p:cNvPr id="23" name="Flowchart: Process 5"/>
            <p:cNvSpPr/>
            <p:nvPr/>
          </p:nvSpPr>
          <p:spPr bwMode="auto">
            <a:xfrm>
              <a:off x="1044327" y="2431362"/>
              <a:ext cx="1219200" cy="487680"/>
            </a:xfrm>
            <a:prstGeom prst="flowChartProcess">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fontAlgn="auto">
                <a:lnSpc>
                  <a:spcPts val="900"/>
                </a:lnSpc>
                <a:spcBef>
                  <a:spcPts val="0"/>
                </a:spcBef>
                <a:spcAft>
                  <a:spcPts val="0"/>
                </a:spcAft>
              </a:pPr>
              <a:r>
                <a:rPr lang="en-US" sz="1100" b="1" dirty="0" smtClean="0">
                  <a:solidFill>
                    <a:srgbClr val="000000"/>
                  </a:solidFill>
                  <a:latin typeface="Calibri" panose="020F0502020204030204" pitchFamily="34" charset="0"/>
                </a:rPr>
                <a:t> PROCESSING UNIT</a:t>
              </a:r>
              <a:endParaRPr lang="en-IN" sz="1100" b="1" dirty="0">
                <a:solidFill>
                  <a:srgbClr val="000000"/>
                </a:solidFill>
                <a:latin typeface="Calibri" panose="020F0502020204030204" pitchFamily="34" charset="0"/>
                <a:cs typeface="Tahoma" pitchFamily="34" charset="0"/>
              </a:endParaRPr>
            </a:p>
          </p:txBody>
        </p:sp>
        <p:sp>
          <p:nvSpPr>
            <p:cNvPr id="24" name="Rectangle 14"/>
            <p:cNvSpPr/>
            <p:nvPr/>
          </p:nvSpPr>
          <p:spPr>
            <a:xfrm>
              <a:off x="2319710" y="2472003"/>
              <a:ext cx="6790368" cy="863974"/>
            </a:xfrm>
            <a:prstGeom prst="rect">
              <a:avLst/>
            </a:prstGeom>
          </p:spPr>
          <p:txBody>
            <a:bodyPr wrap="square">
              <a:spAutoFit/>
            </a:bodyPr>
            <a:lstStyle/>
            <a:p>
              <a:pPr>
                <a:spcBef>
                  <a:spcPct val="20000"/>
                </a:spcBef>
                <a:buClr>
                  <a:srgbClr val="FF6600"/>
                </a:buClr>
              </a:pPr>
              <a:r>
                <a:rPr lang="en-US" sz="1400" dirty="0" smtClean="0">
                  <a:latin typeface="Calibri" panose="020F0502020204030204" pitchFamily="34" charset="0"/>
                  <a:ea typeface="Verdana" pitchFamily="34" charset="0"/>
                  <a:cs typeface="Verdana" pitchFamily="34" charset="0"/>
                </a:rPr>
                <a:t>Loads Application Specific Library required for Script execution and fetch the required details from DB </a:t>
              </a:r>
              <a:r>
                <a:rPr lang="en-US" sz="1400" dirty="0">
                  <a:latin typeface="Calibri" panose="020F0502020204030204" pitchFamily="34" charset="0"/>
                  <a:ea typeface="Verdana" pitchFamily="34" charset="0"/>
                  <a:cs typeface="Verdana" pitchFamily="34" charset="0"/>
                </a:rPr>
                <a:t>(Execution engine runs the script according to the </a:t>
              </a:r>
              <a:r>
                <a:rPr lang="en-US" sz="1400" dirty="0" smtClean="0">
                  <a:latin typeface="Calibri" panose="020F0502020204030204" pitchFamily="34" charset="0"/>
                  <a:ea typeface="Verdana" pitchFamily="34" charset="0"/>
                  <a:cs typeface="Verdana" pitchFamily="34" charset="0"/>
                </a:rPr>
                <a:t>workflow)</a:t>
              </a:r>
              <a:endParaRPr lang="en-IN" sz="1400" dirty="0" smtClean="0">
                <a:latin typeface="Calibri" panose="020F0502020204030204" pitchFamily="34" charset="0"/>
                <a:ea typeface="Verdana" pitchFamily="34" charset="0"/>
                <a:cs typeface="Verdana" pitchFamily="34" charset="0"/>
              </a:endParaRPr>
            </a:p>
          </p:txBody>
        </p:sp>
      </p:grpSp>
      <p:sp>
        <p:nvSpPr>
          <p:cNvPr id="22" name="Rectangle 15"/>
          <p:cNvSpPr/>
          <p:nvPr/>
        </p:nvSpPr>
        <p:spPr>
          <a:xfrm>
            <a:off x="2856785" y="3440838"/>
            <a:ext cx="7307128" cy="307778"/>
          </a:xfrm>
          <a:prstGeom prst="rect">
            <a:avLst/>
          </a:prstGeom>
        </p:spPr>
        <p:txBody>
          <a:bodyPr wrap="square">
            <a:spAutoFit/>
          </a:bodyPr>
          <a:lstStyle/>
          <a:p>
            <a:pPr marL="234950" indent="-234950">
              <a:spcBef>
                <a:spcPct val="20000"/>
              </a:spcBef>
              <a:buClr>
                <a:srgbClr val="FF6600"/>
              </a:buClr>
            </a:pPr>
            <a:endParaRPr lang="en-IN" sz="1400" dirty="0" smtClean="0">
              <a:latin typeface="Calibri" panose="020F0502020204030204" pitchFamily="34" charset="0"/>
              <a:ea typeface="Verdana" pitchFamily="34" charset="0"/>
              <a:cs typeface="Verdana" pitchFamily="34" charset="0"/>
            </a:endParaRPr>
          </a:p>
        </p:txBody>
      </p:sp>
      <p:grpSp>
        <p:nvGrpSpPr>
          <p:cNvPr id="10" name="Group 20"/>
          <p:cNvGrpSpPr/>
          <p:nvPr/>
        </p:nvGrpSpPr>
        <p:grpSpPr>
          <a:xfrm>
            <a:off x="1387436" y="3520210"/>
            <a:ext cx="8791603" cy="360377"/>
            <a:chOff x="1057664" y="3447710"/>
            <a:chExt cx="7550930" cy="595076"/>
          </a:xfrm>
        </p:grpSpPr>
        <p:sp>
          <p:nvSpPr>
            <p:cNvPr id="19" name="Flowchart: Process 7">
              <a:hlinkClick r:id="rId2" action="ppaction://hlinksldjump"/>
            </p:cNvPr>
            <p:cNvSpPr/>
            <p:nvPr/>
          </p:nvSpPr>
          <p:spPr bwMode="auto">
            <a:xfrm>
              <a:off x="1057664" y="3447710"/>
              <a:ext cx="1219200" cy="487681"/>
            </a:xfrm>
            <a:prstGeom prst="flowChartProcess">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smtClean="0">
                  <a:solidFill>
                    <a:srgbClr val="000000"/>
                  </a:solidFill>
                  <a:latin typeface="Calibri" panose="020F0502020204030204" pitchFamily="34" charset="0"/>
                </a:rPr>
                <a:t>EXECUTION UNIT</a:t>
              </a:r>
            </a:p>
          </p:txBody>
        </p:sp>
        <p:sp>
          <p:nvSpPr>
            <p:cNvPr id="20" name="Rectangle 19"/>
            <p:cNvSpPr/>
            <p:nvPr/>
          </p:nvSpPr>
          <p:spPr>
            <a:xfrm>
              <a:off x="2332649" y="3534564"/>
              <a:ext cx="6275945" cy="508222"/>
            </a:xfrm>
            <a:prstGeom prst="rect">
              <a:avLst/>
            </a:prstGeom>
          </p:spPr>
          <p:txBody>
            <a:bodyPr wrap="square">
              <a:spAutoFit/>
            </a:bodyPr>
            <a:lstStyle/>
            <a:p>
              <a:pPr marL="234950" indent="-234950">
                <a:spcBef>
                  <a:spcPct val="20000"/>
                </a:spcBef>
                <a:buClr>
                  <a:srgbClr val="FF6600"/>
                </a:buClr>
              </a:pPr>
              <a:r>
                <a:rPr lang="en-US" sz="1400" dirty="0" smtClean="0">
                  <a:latin typeface="Calibri" panose="020F0502020204030204" pitchFamily="34" charset="0"/>
                  <a:ea typeface="Verdana" pitchFamily="34" charset="0"/>
                  <a:cs typeface="Verdana" pitchFamily="34" charset="0"/>
                </a:rPr>
                <a:t>Logs the Report to test management tool and creating HTML reports</a:t>
              </a:r>
              <a:endParaRPr lang="en-IN" sz="1400" dirty="0" smtClean="0">
                <a:latin typeface="Calibri" panose="020F0502020204030204" pitchFamily="34" charset="0"/>
                <a:ea typeface="Verdana" pitchFamily="34" charset="0"/>
                <a:cs typeface="Verdana" pitchFamily="34" charset="0"/>
              </a:endParaRPr>
            </a:p>
          </p:txBody>
        </p:sp>
      </p:grpSp>
      <p:grpSp>
        <p:nvGrpSpPr>
          <p:cNvPr id="11" name="Group 22"/>
          <p:cNvGrpSpPr/>
          <p:nvPr/>
        </p:nvGrpSpPr>
        <p:grpSpPr>
          <a:xfrm>
            <a:off x="1387798" y="4406078"/>
            <a:ext cx="8665002" cy="530597"/>
            <a:chOff x="1057861" y="4728901"/>
            <a:chExt cx="7538844" cy="711872"/>
          </a:xfrm>
        </p:grpSpPr>
        <p:sp>
          <p:nvSpPr>
            <p:cNvPr id="17" name="Can 3">
              <a:hlinkClick r:id="rId3" action="ppaction://hlinksldjump"/>
            </p:cNvPr>
            <p:cNvSpPr/>
            <p:nvPr/>
          </p:nvSpPr>
          <p:spPr bwMode="auto">
            <a:xfrm>
              <a:off x="1057861" y="4728901"/>
              <a:ext cx="1262900" cy="669924"/>
            </a:xfrm>
            <a:prstGeom prst="can">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fontAlgn="auto">
                <a:lnSpc>
                  <a:spcPts val="900"/>
                </a:lnSpc>
                <a:spcBef>
                  <a:spcPts val="0"/>
                </a:spcBef>
                <a:spcAft>
                  <a:spcPts val="0"/>
                </a:spcAft>
              </a:pPr>
              <a:r>
                <a:rPr lang="en-US" sz="1100" b="1" dirty="0" smtClean="0">
                  <a:solidFill>
                    <a:srgbClr val="000000"/>
                  </a:solidFill>
                  <a:latin typeface="Calibri" panose="020F0502020204030204" pitchFamily="34" charset="0"/>
                </a:rPr>
                <a:t>RULE ENGINE AND  CENTRAL </a:t>
              </a:r>
              <a:r>
                <a:rPr lang="en-US" sz="1100" b="1" dirty="0" smtClean="0">
                  <a:solidFill>
                    <a:srgbClr val="000000"/>
                  </a:solidFill>
                  <a:latin typeface="Calibri" panose="020F0502020204030204" pitchFamily="34" charset="0"/>
                  <a:cs typeface="Tahoma" pitchFamily="34" charset="0"/>
                </a:rPr>
                <a:t>DB</a:t>
              </a:r>
              <a:endParaRPr lang="en-IN" sz="1100" b="1" dirty="0" smtClean="0">
                <a:solidFill>
                  <a:srgbClr val="000000"/>
                </a:solidFill>
                <a:latin typeface="Calibri" panose="020F0502020204030204" pitchFamily="34" charset="0"/>
                <a:cs typeface="Tahoma" pitchFamily="34" charset="0"/>
              </a:endParaRPr>
            </a:p>
          </p:txBody>
        </p:sp>
        <p:sp>
          <p:nvSpPr>
            <p:cNvPr id="18" name="Rectangle 17"/>
            <p:cNvSpPr/>
            <p:nvPr/>
          </p:nvSpPr>
          <p:spPr>
            <a:xfrm>
              <a:off x="2320761" y="4738791"/>
              <a:ext cx="6275944" cy="701982"/>
            </a:xfrm>
            <a:prstGeom prst="rect">
              <a:avLst/>
            </a:prstGeom>
          </p:spPr>
          <p:txBody>
            <a:bodyPr wrap="square">
              <a:spAutoFit/>
            </a:bodyPr>
            <a:lstStyle/>
            <a:p>
              <a:pPr>
                <a:spcBef>
                  <a:spcPct val="20000"/>
                </a:spcBef>
                <a:buClr>
                  <a:srgbClr val="FF6600"/>
                </a:buClr>
              </a:pPr>
              <a:r>
                <a:rPr lang="en-US" sz="1400" dirty="0" smtClean="0">
                  <a:latin typeface="Calibri" panose="020F0502020204030204" pitchFamily="34" charset="0"/>
                  <a:ea typeface="Verdana" pitchFamily="34" charset="0"/>
                  <a:cs typeface="Verdana" pitchFamily="34" charset="0"/>
                </a:rPr>
                <a:t>Stores Object Repository,  Stores Test Scripts in XML format, Stores Database queries, Stores  UI Tools data to Design test cases</a:t>
              </a:r>
              <a:endParaRPr lang="en-IN" sz="1400" dirty="0" smtClean="0">
                <a:latin typeface="Calibri" panose="020F0502020204030204" pitchFamily="34" charset="0"/>
                <a:ea typeface="Verdana" pitchFamily="34" charset="0"/>
                <a:cs typeface="Verdana" pitchFamily="34" charset="0"/>
              </a:endParaRPr>
            </a:p>
          </p:txBody>
        </p:sp>
      </p:grpSp>
      <p:grpSp>
        <p:nvGrpSpPr>
          <p:cNvPr id="12" name="Group 26"/>
          <p:cNvGrpSpPr/>
          <p:nvPr/>
        </p:nvGrpSpPr>
        <p:grpSpPr>
          <a:xfrm>
            <a:off x="1387798" y="2640847"/>
            <a:ext cx="9998579" cy="2710534"/>
            <a:chOff x="905346" y="1346984"/>
            <a:chExt cx="8810631" cy="2797383"/>
          </a:xfrm>
        </p:grpSpPr>
        <p:sp>
          <p:nvSpPr>
            <p:cNvPr id="13" name="Flowchart: Process 9"/>
            <p:cNvSpPr/>
            <p:nvPr/>
          </p:nvSpPr>
          <p:spPr bwMode="auto">
            <a:xfrm>
              <a:off x="905346" y="1346984"/>
              <a:ext cx="1262059" cy="304800"/>
            </a:xfrm>
            <a:prstGeom prst="flowChartProcess">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fontAlgn="auto">
                <a:lnSpc>
                  <a:spcPts val="900"/>
                </a:lnSpc>
                <a:spcBef>
                  <a:spcPts val="0"/>
                </a:spcBef>
                <a:spcAft>
                  <a:spcPts val="0"/>
                </a:spcAft>
              </a:pPr>
              <a:r>
                <a:rPr lang="en-US" sz="1100" b="1" dirty="0" smtClean="0">
                  <a:solidFill>
                    <a:schemeClr val="tx1"/>
                  </a:solidFill>
                  <a:latin typeface="Calibri" pitchFamily="34" charset="0"/>
                  <a:cs typeface="Calibri" pitchFamily="34" charset="0"/>
                </a:rPr>
                <a:t>INPUT TEST SCRIPT /FILE BUILDER</a:t>
              </a:r>
              <a:endParaRPr lang="en-IN" sz="1100" b="1" dirty="0">
                <a:solidFill>
                  <a:schemeClr val="tx1"/>
                </a:solidFill>
                <a:latin typeface="Calibri" pitchFamily="34" charset="0"/>
                <a:cs typeface="Calibri" pitchFamily="34" charset="0"/>
              </a:endParaRPr>
            </a:p>
          </p:txBody>
        </p:sp>
        <p:sp>
          <p:nvSpPr>
            <p:cNvPr id="16" name="Rectangle 15"/>
            <p:cNvSpPr/>
            <p:nvPr/>
          </p:nvSpPr>
          <p:spPr>
            <a:xfrm>
              <a:off x="2205420" y="3826728"/>
              <a:ext cx="7510557" cy="317639"/>
            </a:xfrm>
            <a:prstGeom prst="rect">
              <a:avLst/>
            </a:prstGeom>
          </p:spPr>
          <p:txBody>
            <a:bodyPr wrap="square">
              <a:spAutoFit/>
            </a:bodyPr>
            <a:lstStyle/>
            <a:p>
              <a:pPr marL="234950" indent="-234950">
                <a:spcBef>
                  <a:spcPct val="20000"/>
                </a:spcBef>
                <a:buClr>
                  <a:srgbClr val="FF6600"/>
                </a:buClr>
              </a:pPr>
              <a:endParaRPr lang="en-IN" sz="1400" dirty="0" smtClean="0">
                <a:latin typeface="Calibri" panose="020F0502020204030204" pitchFamily="34" charset="0"/>
                <a:ea typeface="Verdana" pitchFamily="34" charset="0"/>
                <a:cs typeface="Verdana" pitchFamily="34" charset="0"/>
              </a:endParaRPr>
            </a:p>
          </p:txBody>
        </p:sp>
      </p:grpSp>
      <p:sp>
        <p:nvSpPr>
          <p:cNvPr id="27" name="Flowchart: Process 7">
            <a:hlinkClick r:id="rId2" action="ppaction://hlinksldjump"/>
          </p:cNvPr>
          <p:cNvSpPr/>
          <p:nvPr/>
        </p:nvSpPr>
        <p:spPr bwMode="auto">
          <a:xfrm>
            <a:off x="1374009" y="3896304"/>
            <a:ext cx="1419524" cy="406562"/>
          </a:xfrm>
          <a:prstGeom prst="flowChartProcess">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smtClean="0">
                <a:solidFill>
                  <a:srgbClr val="000000"/>
                </a:solidFill>
                <a:latin typeface="Calibri" panose="020F0502020204030204" pitchFamily="34" charset="0"/>
              </a:rPr>
              <a:t> OUTPUT UNIT</a:t>
            </a:r>
          </a:p>
        </p:txBody>
      </p:sp>
      <p:sp>
        <p:nvSpPr>
          <p:cNvPr id="28" name="Rectangle 27"/>
          <p:cNvSpPr/>
          <p:nvPr/>
        </p:nvSpPr>
        <p:spPr>
          <a:xfrm>
            <a:off x="2843730" y="3888291"/>
            <a:ext cx="7213450" cy="523220"/>
          </a:xfrm>
          <a:prstGeom prst="rect">
            <a:avLst/>
          </a:prstGeom>
        </p:spPr>
        <p:txBody>
          <a:bodyPr wrap="square">
            <a:spAutoFit/>
          </a:bodyPr>
          <a:lstStyle/>
          <a:p>
            <a:r>
              <a:rPr lang="en-US" sz="1400" dirty="0">
                <a:latin typeface="Calibri" panose="020F0502020204030204" pitchFamily="34" charset="0"/>
                <a:ea typeface="Verdana" pitchFamily="34" charset="0"/>
                <a:cs typeface="Verdana" pitchFamily="34" charset="0"/>
              </a:rPr>
              <a:t>Output unit takes the output generated by Execution unit for the application and generates the results in the form of HTML/XML/Spreadsheets or the other formats specified in the C</a:t>
            </a:r>
            <a:r>
              <a:rPr lang="en-US" sz="1400" dirty="0" smtClean="0">
                <a:latin typeface="Calibri" panose="020F0502020204030204" pitchFamily="34" charset="0"/>
                <a:ea typeface="Verdana" pitchFamily="34" charset="0"/>
                <a:cs typeface="Verdana" pitchFamily="34" charset="0"/>
              </a:rPr>
              <a:t>onfig </a:t>
            </a:r>
            <a:r>
              <a:rPr lang="en-US" sz="1400" dirty="0">
                <a:latin typeface="Calibri" panose="020F0502020204030204" pitchFamily="34" charset="0"/>
                <a:ea typeface="Verdana" pitchFamily="34" charset="0"/>
                <a:cs typeface="Verdana" pitchFamily="34" charset="0"/>
              </a:rPr>
              <a:t>files.</a:t>
            </a:r>
          </a:p>
        </p:txBody>
      </p:sp>
      <p:sp>
        <p:nvSpPr>
          <p:cNvPr id="3" name="Rectangle 2"/>
          <p:cNvSpPr/>
          <p:nvPr/>
        </p:nvSpPr>
        <p:spPr>
          <a:xfrm>
            <a:off x="1013134" y="5312170"/>
            <a:ext cx="6096000" cy="1096903"/>
          </a:xfrm>
          <a:prstGeom prst="rect">
            <a:avLst/>
          </a:prstGeom>
        </p:spPr>
        <p:txBody>
          <a:bodyPr>
            <a:spAutoFit/>
          </a:bodyPr>
          <a:lstStyle/>
          <a:p>
            <a:pPr marL="285750" lvl="1" indent="-285750">
              <a:lnSpc>
                <a:spcPct val="90000"/>
              </a:lnSpc>
              <a:spcBef>
                <a:spcPts val="1000"/>
              </a:spcBef>
              <a:buFont typeface="Wingdings" panose="05000000000000000000" pitchFamily="2" charset="2"/>
              <a:buChar char="§"/>
            </a:pPr>
            <a:r>
              <a:rPr lang="en-US" b="1" dirty="0">
                <a:solidFill>
                  <a:srgbClr val="4B4B4B"/>
                </a:solidFill>
                <a:latin typeface="Carnas Light"/>
                <a:cs typeface="Carnas Light"/>
              </a:rPr>
              <a:t>Test Management Interface</a:t>
            </a:r>
          </a:p>
          <a:p>
            <a:pPr marL="285750" lvl="1" indent="-285750">
              <a:lnSpc>
                <a:spcPct val="90000"/>
              </a:lnSpc>
              <a:spcBef>
                <a:spcPts val="1000"/>
              </a:spcBef>
              <a:buFont typeface="Wingdings" panose="05000000000000000000" pitchFamily="2" charset="2"/>
              <a:buChar char="§"/>
            </a:pPr>
            <a:r>
              <a:rPr lang="en-US" b="1" dirty="0">
                <a:solidFill>
                  <a:srgbClr val="4B4B4B"/>
                </a:solidFill>
                <a:latin typeface="Carnas Light"/>
                <a:cs typeface="Carnas Light"/>
              </a:rPr>
              <a:t>Software Interface adapter Module</a:t>
            </a:r>
          </a:p>
          <a:p>
            <a:pPr marL="285750" lvl="1" indent="-285750">
              <a:lnSpc>
                <a:spcPct val="90000"/>
              </a:lnSpc>
              <a:spcBef>
                <a:spcPts val="1000"/>
              </a:spcBef>
              <a:buFont typeface="Wingdings" panose="05000000000000000000" pitchFamily="2" charset="2"/>
              <a:buChar char="§"/>
            </a:pPr>
            <a:r>
              <a:rPr lang="en-US" b="1" dirty="0">
                <a:solidFill>
                  <a:srgbClr val="4B4B4B"/>
                </a:solidFill>
                <a:latin typeface="Carnas Light"/>
                <a:cs typeface="Carnas Light"/>
              </a:rPr>
              <a:t>Business Validation Flow</a:t>
            </a:r>
          </a:p>
        </p:txBody>
      </p:sp>
      <p:sp>
        <p:nvSpPr>
          <p:cNvPr id="29" name="TextBox 13"/>
          <p:cNvSpPr txBox="1"/>
          <p:nvPr/>
        </p:nvSpPr>
        <p:spPr bwMode="auto">
          <a:xfrm>
            <a:off x="2929032" y="2681101"/>
            <a:ext cx="7776551" cy="307778"/>
          </a:xfrm>
          <a:prstGeom prst="rect">
            <a:avLst/>
          </a:prstGeom>
          <a:noFill/>
          <a:ln>
            <a:miter lim="800000"/>
            <a:headEnd/>
            <a:tailEnd/>
          </a:ln>
        </p:spPr>
        <p:txBody>
          <a:bodyPr vert="horz" wrap="square" lIns="91440" tIns="45720" rIns="91440" bIns="45720" numCol="1" rtlCol="0" anchor="t" anchorCtr="0" compatLnSpc="1">
            <a:prstTxWarp prst="textNoShape">
              <a:avLst/>
            </a:prstTxWarp>
            <a:spAutoFit/>
          </a:bodyPr>
          <a:lstStyle/>
          <a:p>
            <a:r>
              <a:rPr lang="en-US" sz="1400" dirty="0" smtClean="0">
                <a:latin typeface="Calibri" panose="020F0502020204030204" pitchFamily="34" charset="0"/>
                <a:ea typeface="Verdana" pitchFamily="34" charset="0"/>
                <a:cs typeface="Verdana" pitchFamily="34" charset="0"/>
              </a:rPr>
              <a:t>UI to build test script</a:t>
            </a:r>
            <a:endParaRPr lang="en-IN" sz="1400" dirty="0" smtClean="0">
              <a:latin typeface="Calibri" panose="020F0502020204030204" pitchFamily="34" charset="0"/>
              <a:ea typeface="Verdana" pitchFamily="34" charset="0"/>
              <a:cs typeface="Verdana" pitchFamily="34" charset="0"/>
            </a:endParaRP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1112130" y="2748777"/>
            <a:ext cx="9700650" cy="1223147"/>
          </a:xfrm>
        </p:spPr>
        <p:txBody>
          <a:bodyPr/>
          <a:lstStyle/>
          <a:p>
            <a:r>
              <a:rPr lang="en-US" sz="6000" b="1" dirty="0" smtClean="0"/>
              <a:t>                      Q&amp;A</a:t>
            </a:r>
            <a:endParaRPr lang="en-US" sz="6000" b="1"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40</a:t>
            </a:fld>
            <a:endParaRPr lang="en-US" dirty="0"/>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Thank You!</a:t>
            </a:r>
            <a:endParaRPr lang="en-US" dirty="0"/>
          </a:p>
        </p:txBody>
      </p:sp>
    </p:spTree>
    <p:extLst>
      <p:ext uri="{BB962C8B-B14F-4D97-AF65-F5344CB8AC3E}">
        <p14:creationId xmlns:p14="http://schemas.microsoft.com/office/powerpoint/2010/main" val="30859489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7768980" cy="418678"/>
          </a:xfrm>
        </p:spPr>
        <p:txBody>
          <a:bodyPr/>
          <a:lstStyle/>
          <a:p>
            <a:pPr marL="0" lvl="1" indent="0">
              <a:spcBef>
                <a:spcPts val="1000"/>
              </a:spcBef>
              <a:buClrTx/>
              <a:buSzTx/>
              <a:buNone/>
            </a:pPr>
            <a:r>
              <a:rPr lang="en-IN" sz="3200" b="1" dirty="0">
                <a:solidFill>
                  <a:srgbClr val="4B4B4B"/>
                </a:solidFill>
                <a:latin typeface="Carnas ExtraLight"/>
                <a:cs typeface="Carnas ExtraLight"/>
              </a:rPr>
              <a:t>Introduction</a:t>
            </a:r>
            <a:r>
              <a:rPr lang="en-IN" b="1" dirty="0" smtClean="0"/>
              <a:t> </a:t>
            </a:r>
            <a:r>
              <a:rPr lang="en-IN" sz="3200" b="1" dirty="0">
                <a:solidFill>
                  <a:srgbClr val="4B4B4B"/>
                </a:solidFill>
                <a:latin typeface="Carnas ExtraLight"/>
                <a:cs typeface="Carnas ExtraLight"/>
              </a:rPr>
              <a:t>to</a:t>
            </a:r>
            <a:r>
              <a:rPr lang="en-IN" b="1" dirty="0"/>
              <a:t> </a:t>
            </a:r>
            <a:r>
              <a:rPr lang="en-US" sz="3200" b="1" dirty="0" err="1" smtClean="0">
                <a:solidFill>
                  <a:srgbClr val="4B4B4B"/>
                </a:solidFill>
                <a:latin typeface="Carnas ExtraLight"/>
                <a:cs typeface="Carnas ExtraLight"/>
              </a:rPr>
              <a:t>SyneHorizon</a:t>
            </a:r>
            <a:r>
              <a:rPr lang="en-US" b="1" dirty="0" smtClean="0"/>
              <a:t> </a:t>
            </a:r>
            <a:r>
              <a:rPr lang="en-US" sz="3200" b="1" dirty="0">
                <a:solidFill>
                  <a:srgbClr val="4B4B4B"/>
                </a:solidFill>
                <a:latin typeface="Carnas ExtraLight"/>
                <a:cs typeface="Carnas ExtraLight"/>
              </a:rPr>
              <a:t>Architecture</a:t>
            </a:r>
          </a:p>
        </p:txBody>
      </p:sp>
      <p:sp>
        <p:nvSpPr>
          <p:cNvPr id="4" name="Slide Number Placeholder 3"/>
          <p:cNvSpPr>
            <a:spLocks noGrp="1"/>
          </p:cNvSpPr>
          <p:nvPr>
            <p:ph type="sldNum" sz="quarter" idx="4"/>
          </p:nvPr>
        </p:nvSpPr>
        <p:spPr/>
        <p:txBody>
          <a:bodyPr/>
          <a:lstStyle/>
          <a:p>
            <a:fld id="{7591F48A-A635-4EA2-8E7E-325C9425C81C}" type="slidenum">
              <a:rPr lang="en-US" smtClean="0"/>
              <a:pPr/>
              <a:t>5</a:t>
            </a:fld>
            <a:endParaRPr lang="en-US" dirty="0"/>
          </a:p>
        </p:txBody>
      </p:sp>
      <p:pic>
        <p:nvPicPr>
          <p:cNvPr id="5" name="Picture 4"/>
          <p:cNvPicPr/>
          <p:nvPr/>
        </p:nvPicPr>
        <p:blipFill>
          <a:blip r:embed="rId2"/>
          <a:srcRect/>
          <a:stretch>
            <a:fillRect/>
          </a:stretch>
        </p:blipFill>
        <p:spPr bwMode="auto">
          <a:xfrm>
            <a:off x="1006998" y="879675"/>
            <a:ext cx="8692586" cy="5312780"/>
          </a:xfrm>
          <a:prstGeom prst="rect">
            <a:avLst/>
          </a:prstGeom>
          <a:ln w="635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9600258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b="1" dirty="0">
                <a:latin typeface="Carnas Light" charset="0"/>
              </a:rPr>
              <a:t>Input Test Script File/Builder </a:t>
            </a:r>
            <a:r>
              <a:rPr lang="en-US" b="1" dirty="0" smtClean="0">
                <a:latin typeface="Carnas Light" charset="0"/>
              </a:rPr>
              <a:t>UI</a:t>
            </a:r>
            <a:endParaRPr lang="en-US" b="1" dirty="0">
              <a:latin typeface="Carnas Light" charset="0"/>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6</a:t>
            </a:fld>
            <a:endParaRPr lang="en-US" dirty="0"/>
          </a:p>
        </p:txBody>
      </p:sp>
      <p:sp>
        <p:nvSpPr>
          <p:cNvPr id="6" name="Text Placeholder 1"/>
          <p:cNvSpPr>
            <a:spLocks noGrp="1"/>
          </p:cNvSpPr>
          <p:nvPr>
            <p:ph type="body" sz="quarter" idx="12"/>
          </p:nvPr>
        </p:nvSpPr>
        <p:spPr>
          <a:xfrm>
            <a:off x="921227" y="1017270"/>
            <a:ext cx="10189282" cy="5109210"/>
          </a:xfrm>
        </p:spPr>
        <p:txBody>
          <a:bodyPr lIns="91440"/>
          <a:lstStyle/>
          <a:p>
            <a:pPr>
              <a:buClrTx/>
              <a:buSzTx/>
            </a:pPr>
            <a:r>
              <a:rPr lang="en-US" sz="2400" b="1" dirty="0" smtClean="0">
                <a:latin typeface="Carnas Light" charset="0"/>
              </a:rPr>
              <a:t>Business Case</a:t>
            </a:r>
          </a:p>
          <a:p>
            <a:pPr>
              <a:buClrTx/>
              <a:buSzTx/>
            </a:pPr>
            <a:r>
              <a:rPr lang="en-US" sz="2400" b="1" dirty="0" smtClean="0">
                <a:latin typeface="Carnas Light" charset="0"/>
              </a:rPr>
              <a:t>Menu</a:t>
            </a:r>
          </a:p>
          <a:p>
            <a:pPr>
              <a:buClrTx/>
              <a:buSzTx/>
            </a:pPr>
            <a:r>
              <a:rPr lang="en-US" sz="2400" b="1" dirty="0" smtClean="0">
                <a:latin typeface="Carnas Light" charset="0"/>
              </a:rPr>
              <a:t>Data</a:t>
            </a:r>
          </a:p>
          <a:p>
            <a:pPr>
              <a:buClrTx/>
              <a:buSzTx/>
            </a:pPr>
            <a:r>
              <a:rPr lang="en-US" sz="2400" b="1" dirty="0" smtClean="0">
                <a:latin typeface="Carnas Light" charset="0"/>
              </a:rPr>
              <a:t>Release</a:t>
            </a:r>
          </a:p>
          <a:p>
            <a:pPr>
              <a:buClrTx/>
              <a:buSzTx/>
            </a:pPr>
            <a:r>
              <a:rPr lang="en-US" sz="2400" b="1" dirty="0" smtClean="0">
                <a:latin typeface="Carnas Light" charset="0"/>
              </a:rPr>
              <a:t>Action</a:t>
            </a:r>
          </a:p>
          <a:p>
            <a:pPr>
              <a:buClrTx/>
              <a:buSzTx/>
            </a:pPr>
            <a:r>
              <a:rPr lang="en-US" sz="2400" b="1" dirty="0" err="1" smtClean="0">
                <a:latin typeface="Carnas Light" charset="0"/>
              </a:rPr>
              <a:t>SpeakIT</a:t>
            </a:r>
            <a:endParaRPr lang="en-US" sz="2400" b="1" dirty="0" smtClean="0">
              <a:latin typeface="Carnas Light" charset="0"/>
            </a:endParaRPr>
          </a:p>
          <a:p>
            <a:pPr>
              <a:buClrTx/>
              <a:buSzTx/>
            </a:pPr>
            <a:r>
              <a:rPr lang="en-US" sz="2400" b="1" dirty="0" smtClean="0">
                <a:latin typeface="Carnas Light" charset="0"/>
              </a:rPr>
              <a:t>Custom Class</a:t>
            </a:r>
          </a:p>
          <a:p>
            <a:pPr>
              <a:buClrTx/>
              <a:buSzTx/>
            </a:pPr>
            <a:r>
              <a:rPr lang="en-US" sz="2400" b="1" dirty="0" smtClean="0">
                <a:latin typeface="Carnas Light" charset="0"/>
              </a:rPr>
              <a:t>Client </a:t>
            </a:r>
            <a:r>
              <a:rPr lang="en-US" sz="2400" b="1" dirty="0" err="1" smtClean="0">
                <a:latin typeface="Carnas Light" charset="0"/>
              </a:rPr>
              <a:t>Config</a:t>
            </a:r>
            <a:endParaRPr lang="en-US" sz="2400" b="1" dirty="0">
              <a:latin typeface="Carnas Light" charset="0"/>
            </a:endParaRPr>
          </a:p>
        </p:txBody>
      </p:sp>
    </p:spTree>
    <p:extLst>
      <p:ext uri="{BB962C8B-B14F-4D97-AF65-F5344CB8AC3E}">
        <p14:creationId xmlns:p14="http://schemas.microsoft.com/office/powerpoint/2010/main" val="1432495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pPr marL="0" lvl="1" indent="0">
              <a:spcBef>
                <a:spcPts val="1000"/>
              </a:spcBef>
              <a:buClrTx/>
              <a:buSzTx/>
              <a:buNone/>
            </a:pPr>
            <a:r>
              <a:rPr lang="en-US" sz="3200" b="1" dirty="0">
                <a:solidFill>
                  <a:srgbClr val="4B4B4B"/>
                </a:solidFill>
                <a:latin typeface="Carnas ExtraLight"/>
                <a:cs typeface="Carnas ExtraLight"/>
              </a:rPr>
              <a:t>Input</a:t>
            </a:r>
            <a:r>
              <a:rPr lang="en-US" sz="1800" dirty="0">
                <a:latin typeface="Carnas ExtraLight"/>
                <a:cs typeface="Carnas ExtraLight"/>
              </a:rPr>
              <a:t> </a:t>
            </a:r>
            <a:r>
              <a:rPr lang="en-US" sz="3200" b="1" dirty="0">
                <a:solidFill>
                  <a:srgbClr val="4B4B4B"/>
                </a:solidFill>
                <a:latin typeface="Carnas ExtraLight"/>
                <a:cs typeface="Carnas ExtraLight"/>
              </a:rPr>
              <a:t>Unit</a:t>
            </a:r>
          </a:p>
        </p:txBody>
      </p:sp>
      <p:sp>
        <p:nvSpPr>
          <p:cNvPr id="4" name="Slide Number Placeholder 3"/>
          <p:cNvSpPr>
            <a:spLocks noGrp="1"/>
          </p:cNvSpPr>
          <p:nvPr>
            <p:ph type="sldNum" sz="quarter" idx="4"/>
          </p:nvPr>
        </p:nvSpPr>
        <p:spPr/>
        <p:txBody>
          <a:bodyPr/>
          <a:lstStyle/>
          <a:p>
            <a:fld id="{7591F48A-A635-4EA2-8E7E-325C9425C81C}" type="slidenum">
              <a:rPr lang="en-US" smtClean="0"/>
              <a:pPr/>
              <a:t>7</a:t>
            </a:fld>
            <a:endParaRPr lang="en-US" dirty="0"/>
          </a:p>
        </p:txBody>
      </p:sp>
      <p:sp>
        <p:nvSpPr>
          <p:cNvPr id="2" name="Text Placeholder 1"/>
          <p:cNvSpPr>
            <a:spLocks noGrp="1"/>
          </p:cNvSpPr>
          <p:nvPr>
            <p:ph type="body" sz="quarter" idx="12"/>
          </p:nvPr>
        </p:nvSpPr>
        <p:spPr>
          <a:xfrm>
            <a:off x="921227" y="1017270"/>
            <a:ext cx="10189282" cy="5109210"/>
          </a:xfrm>
        </p:spPr>
        <p:txBody>
          <a:bodyPr lIns="91440"/>
          <a:lstStyle/>
          <a:p>
            <a:pPr>
              <a:buClrTx/>
              <a:buSzTx/>
            </a:pPr>
            <a:r>
              <a:rPr lang="en-US" sz="2400" b="1" dirty="0">
                <a:latin typeface="Carnas Light" charset="0"/>
              </a:rPr>
              <a:t>UML Input</a:t>
            </a:r>
          </a:p>
          <a:p>
            <a:pPr>
              <a:buClrTx/>
              <a:buSzTx/>
            </a:pPr>
            <a:r>
              <a:rPr lang="en-US" sz="2400" b="1" dirty="0" smtClean="0">
                <a:latin typeface="Carnas Light" charset="0"/>
              </a:rPr>
              <a:t>Configurator</a:t>
            </a:r>
          </a:p>
          <a:p>
            <a:pPr>
              <a:buClrTx/>
              <a:buSzTx/>
            </a:pPr>
            <a:endParaRPr lang="en-US" sz="2400" b="1" dirty="0">
              <a:latin typeface="Carnas Light" charset="0"/>
            </a:endParaRPr>
          </a:p>
          <a:p>
            <a:pPr marL="0" indent="0">
              <a:buNone/>
            </a:pPr>
            <a:endParaRPr lang="en-US" sz="2400" b="1" dirty="0">
              <a:latin typeface="Carnas Light" charset="0"/>
            </a:endParaRP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8809110" cy="418678"/>
          </a:xfrm>
        </p:spPr>
        <p:txBody>
          <a:bodyPr/>
          <a:lstStyle/>
          <a:p>
            <a:pPr marL="0" lvl="1" indent="0">
              <a:spcBef>
                <a:spcPts val="1000"/>
              </a:spcBef>
              <a:buNone/>
            </a:pPr>
            <a:r>
              <a:rPr lang="en-US" sz="3200" b="1" dirty="0">
                <a:solidFill>
                  <a:srgbClr val="4B4B4B"/>
                </a:solidFill>
                <a:latin typeface="Carnas ExtraLight"/>
                <a:cs typeface="Carnas ExtraLight"/>
              </a:rPr>
              <a:t>Processing</a:t>
            </a:r>
            <a:r>
              <a:rPr lang="en-US" sz="1800" dirty="0">
                <a:latin typeface="Carnas ExtraLight"/>
                <a:cs typeface="Carnas ExtraLight"/>
              </a:rPr>
              <a:t> </a:t>
            </a:r>
            <a:r>
              <a:rPr lang="en-US" sz="3200" b="1" dirty="0">
                <a:solidFill>
                  <a:srgbClr val="4B4B4B"/>
                </a:solidFill>
                <a:latin typeface="Carnas ExtraLight"/>
                <a:cs typeface="Carnas ExtraLight"/>
              </a:rPr>
              <a:t>Unit</a:t>
            </a:r>
          </a:p>
          <a:p>
            <a:endParaRPr lang="en-US" b="1" dirty="0"/>
          </a:p>
        </p:txBody>
      </p:sp>
      <p:sp>
        <p:nvSpPr>
          <p:cNvPr id="4" name="Slide Number Placeholder 3"/>
          <p:cNvSpPr>
            <a:spLocks noGrp="1"/>
          </p:cNvSpPr>
          <p:nvPr>
            <p:ph type="sldNum" sz="quarter" idx="4"/>
          </p:nvPr>
        </p:nvSpPr>
        <p:spPr/>
        <p:txBody>
          <a:bodyPr/>
          <a:lstStyle/>
          <a:p>
            <a:fld id="{7591F48A-A635-4EA2-8E7E-325C9425C81C}" type="slidenum">
              <a:rPr lang="en-US" smtClean="0"/>
              <a:pPr/>
              <a:t>8</a:t>
            </a:fld>
            <a:endParaRPr lang="en-US" dirty="0"/>
          </a:p>
        </p:txBody>
      </p:sp>
      <p:sp>
        <p:nvSpPr>
          <p:cNvPr id="2" name="Text Placeholder 1"/>
          <p:cNvSpPr>
            <a:spLocks noGrp="1"/>
          </p:cNvSpPr>
          <p:nvPr>
            <p:ph type="body" sz="quarter" idx="12"/>
          </p:nvPr>
        </p:nvSpPr>
        <p:spPr>
          <a:xfrm>
            <a:off x="852647" y="948690"/>
            <a:ext cx="10189282" cy="5109210"/>
          </a:xfrm>
        </p:spPr>
        <p:txBody>
          <a:bodyPr lIns="91440"/>
          <a:lstStyle/>
          <a:p>
            <a:pPr>
              <a:buClrTx/>
              <a:buSzTx/>
            </a:pPr>
            <a:r>
              <a:rPr lang="en-US" sz="2400" b="1" dirty="0">
                <a:latin typeface="Carnas Light" charset="0"/>
              </a:rPr>
              <a:t>Tokenization</a:t>
            </a:r>
          </a:p>
          <a:p>
            <a:pPr>
              <a:buClrTx/>
              <a:buSzTx/>
            </a:pPr>
            <a:r>
              <a:rPr lang="en-US" sz="2400" b="1" dirty="0">
                <a:latin typeface="Carnas Light" charset="0"/>
              </a:rPr>
              <a:t>Syntax Analyzer</a:t>
            </a:r>
          </a:p>
          <a:p>
            <a:pPr>
              <a:buClrTx/>
              <a:buSzTx/>
            </a:pPr>
            <a:r>
              <a:rPr lang="en-US" sz="2400" b="1" dirty="0">
                <a:latin typeface="Carnas Light" charset="0"/>
              </a:rPr>
              <a:t>Parser</a:t>
            </a:r>
          </a:p>
          <a:p>
            <a:pPr>
              <a:buClrTx/>
              <a:buSzTx/>
            </a:pPr>
            <a:r>
              <a:rPr lang="en-US" sz="2400" b="1" dirty="0">
                <a:latin typeface="Carnas Light" charset="0"/>
              </a:rPr>
              <a:t>Transpiler</a:t>
            </a:r>
          </a:p>
          <a:p>
            <a:pPr>
              <a:buClrTx/>
              <a:buSzTx/>
            </a:pPr>
            <a:r>
              <a:rPr lang="en-US" sz="2400" b="1" dirty="0" smtClean="0">
                <a:latin typeface="Carnas Light" charset="0"/>
              </a:rPr>
              <a:t>Library</a:t>
            </a:r>
          </a:p>
          <a:p>
            <a:pPr>
              <a:buClrTx/>
              <a:buSzTx/>
            </a:pPr>
            <a:r>
              <a:rPr lang="en-US" sz="2400" b="1" dirty="0" smtClean="0">
                <a:latin typeface="Carnas Light" charset="0"/>
              </a:rPr>
              <a:t>Rule Engine</a:t>
            </a:r>
          </a:p>
          <a:p>
            <a:pPr lvl="1">
              <a:buClrTx/>
              <a:buSzTx/>
            </a:pPr>
            <a:r>
              <a:rPr lang="en-US" sz="2000" b="1" dirty="0">
                <a:latin typeface="Carnas Light" charset="0"/>
              </a:rPr>
              <a:t>How rule engine drive the framework logic?</a:t>
            </a:r>
          </a:p>
          <a:p>
            <a:pPr lvl="1">
              <a:buClrTx/>
              <a:buSzTx/>
            </a:pPr>
            <a:r>
              <a:rPr lang="en-US" sz="2000" b="1" dirty="0">
                <a:latin typeface="Carnas Light" charset="0"/>
              </a:rPr>
              <a:t>Algorithms used to build Rule Engine</a:t>
            </a:r>
          </a:p>
          <a:p>
            <a:pPr lvl="1">
              <a:buClrTx/>
              <a:buSzTx/>
            </a:pPr>
            <a:r>
              <a:rPr lang="en-US" sz="2000" b="1" dirty="0">
                <a:latin typeface="Carnas Light" charset="0"/>
              </a:rPr>
              <a:t>Configuration of new business rule cases</a:t>
            </a:r>
          </a:p>
          <a:p>
            <a:pPr lvl="1">
              <a:buClrTx/>
              <a:buSzTx/>
            </a:pPr>
            <a:r>
              <a:rPr lang="en-US" sz="2000" b="1" dirty="0">
                <a:latin typeface="Carnas Light" charset="0"/>
              </a:rPr>
              <a:t>Business case process validation process</a:t>
            </a:r>
          </a:p>
          <a:p>
            <a:pPr lvl="1">
              <a:buClrTx/>
              <a:buSzTx/>
            </a:pPr>
            <a:r>
              <a:rPr lang="en-US" sz="2000" b="1" dirty="0">
                <a:latin typeface="Carnas Light" charset="0"/>
              </a:rPr>
              <a:t>Error Business case handling</a:t>
            </a:r>
          </a:p>
          <a:p>
            <a:pPr lvl="1">
              <a:buClrTx/>
              <a:buSzTx/>
            </a:pPr>
            <a:endParaRPr lang="en-US" sz="2000" b="1" dirty="0">
              <a:latin typeface="Carnas Light" charset="0"/>
            </a:endParaRPr>
          </a:p>
          <a:p>
            <a:pPr marL="285750" lvl="1" indent="-285750">
              <a:spcBef>
                <a:spcPts val="1000"/>
              </a:spcBef>
              <a:buClrTx/>
              <a:buSzTx/>
              <a:buFont typeface="Wingdings" pitchFamily="2" charset="2"/>
              <a:buChar char="v"/>
            </a:pPr>
            <a:endParaRPr lang="en-US" sz="2400" b="1" dirty="0">
              <a:latin typeface="Carnas Light" charset="0"/>
            </a:endParaRPr>
          </a:p>
          <a:p>
            <a:pPr marL="0" indent="0">
              <a:buNone/>
            </a:pPr>
            <a:endParaRPr lang="en-US" sz="2400" b="1" dirty="0">
              <a:latin typeface="Carnas Light" charset="0"/>
            </a:endParaRPr>
          </a:p>
        </p:txBody>
      </p:sp>
    </p:spTree>
    <p:extLst>
      <p:ext uri="{BB962C8B-B14F-4D97-AF65-F5344CB8AC3E}">
        <p14:creationId xmlns:p14="http://schemas.microsoft.com/office/powerpoint/2010/main" val="19880782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
          <p:cNvSpPr>
            <a:spLocks noGrp="1"/>
          </p:cNvSpPr>
          <p:nvPr>
            <p:ph sz="quarter" idx="10"/>
          </p:nvPr>
        </p:nvSpPr>
        <p:spPr>
          <a:xfrm>
            <a:off x="529200" y="199888"/>
            <a:ext cx="7768980" cy="418678"/>
          </a:xfrm>
        </p:spPr>
        <p:txBody>
          <a:bodyPr/>
          <a:lstStyle/>
          <a:p>
            <a:pPr marL="0" lvl="1" indent="0">
              <a:spcBef>
                <a:spcPts val="1000"/>
              </a:spcBef>
              <a:buNone/>
            </a:pPr>
            <a:r>
              <a:rPr lang="en-US" sz="3200" dirty="0">
                <a:latin typeface="Carnas ExtraLight"/>
                <a:cs typeface="Carnas ExtraLight"/>
              </a:rPr>
              <a:t>Execution Unit and Output </a:t>
            </a:r>
            <a:r>
              <a:rPr lang="en-US" sz="3200" dirty="0" smtClean="0">
                <a:latin typeface="Carnas ExtraLight"/>
                <a:cs typeface="Carnas ExtraLight"/>
              </a:rPr>
              <a:t>Unit</a:t>
            </a:r>
            <a:endParaRPr lang="en-US" sz="3200" dirty="0">
              <a:latin typeface="Carnas ExtraLight"/>
              <a:cs typeface="Carnas ExtraLight"/>
            </a:endParaRPr>
          </a:p>
        </p:txBody>
      </p:sp>
      <p:sp>
        <p:nvSpPr>
          <p:cNvPr id="4" name="Slide Number Placeholder 3"/>
          <p:cNvSpPr>
            <a:spLocks noGrp="1"/>
          </p:cNvSpPr>
          <p:nvPr>
            <p:ph type="sldNum" sz="quarter" idx="4"/>
          </p:nvPr>
        </p:nvSpPr>
        <p:spPr/>
        <p:txBody>
          <a:bodyPr/>
          <a:lstStyle/>
          <a:p>
            <a:fld id="{7591F48A-A635-4EA2-8E7E-325C9425C81C}" type="slidenum">
              <a:rPr lang="en-US" smtClean="0"/>
              <a:pPr/>
              <a:t>9</a:t>
            </a:fld>
            <a:endParaRPr lang="en-US" dirty="0"/>
          </a:p>
        </p:txBody>
      </p:sp>
      <p:sp>
        <p:nvSpPr>
          <p:cNvPr id="2" name="Text Placeholder 1"/>
          <p:cNvSpPr>
            <a:spLocks noGrp="1"/>
          </p:cNvSpPr>
          <p:nvPr>
            <p:ph type="body" sz="quarter" idx="12"/>
          </p:nvPr>
        </p:nvSpPr>
        <p:spPr>
          <a:xfrm>
            <a:off x="635477" y="953738"/>
            <a:ext cx="10189282" cy="4555521"/>
          </a:xfrm>
        </p:spPr>
        <p:txBody>
          <a:bodyPr/>
          <a:lstStyle/>
          <a:p>
            <a:pPr marL="285750" lvl="1" indent="-285750">
              <a:spcBef>
                <a:spcPts val="1000"/>
              </a:spcBef>
              <a:buClrTx/>
              <a:buSzTx/>
              <a:buFont typeface="Wingdings" pitchFamily="2" charset="2"/>
              <a:buChar char="v"/>
            </a:pPr>
            <a:r>
              <a:rPr lang="en-US" sz="2400" b="1" dirty="0">
                <a:latin typeface="Carnas Light" charset="0"/>
              </a:rPr>
              <a:t>Execution Unit</a:t>
            </a:r>
          </a:p>
          <a:p>
            <a:pPr marL="685800">
              <a:buClrTx/>
              <a:buSzTx/>
            </a:pPr>
            <a:r>
              <a:rPr lang="en-US" sz="2400" b="1" dirty="0" smtClean="0">
                <a:latin typeface="Carnas Light" charset="0"/>
              </a:rPr>
              <a:t>Internal </a:t>
            </a:r>
            <a:r>
              <a:rPr lang="en-US" sz="2400" b="1" dirty="0">
                <a:latin typeface="Carnas Light" charset="0"/>
              </a:rPr>
              <a:t>execution process with example</a:t>
            </a:r>
          </a:p>
          <a:p>
            <a:pPr marL="685800">
              <a:buClrTx/>
              <a:buSzTx/>
            </a:pPr>
            <a:r>
              <a:rPr lang="en-US" sz="2400" b="1" dirty="0">
                <a:latin typeface="Carnas Light" charset="0"/>
              </a:rPr>
              <a:t>How single and multiple execution supporting by execution unit?</a:t>
            </a:r>
          </a:p>
          <a:p>
            <a:pPr marL="685800">
              <a:buClrTx/>
              <a:buSzTx/>
            </a:pPr>
            <a:r>
              <a:rPr lang="en-US" sz="2400" b="1" dirty="0">
                <a:latin typeface="Carnas Light" charset="0"/>
              </a:rPr>
              <a:t>Average handling time to execute business </a:t>
            </a:r>
            <a:r>
              <a:rPr lang="en-US" sz="2400" b="1" dirty="0" smtClean="0">
                <a:latin typeface="Carnas Light" charset="0"/>
              </a:rPr>
              <a:t>case</a:t>
            </a:r>
          </a:p>
          <a:p>
            <a:pPr>
              <a:buClrTx/>
              <a:buSzTx/>
            </a:pPr>
            <a:endParaRPr lang="en-US" sz="2400" b="1" dirty="0">
              <a:latin typeface="Carnas Light" charset="0"/>
            </a:endParaRPr>
          </a:p>
          <a:p>
            <a:pPr marL="285750" lvl="1" indent="-285750">
              <a:spcBef>
                <a:spcPts val="1000"/>
              </a:spcBef>
              <a:buClrTx/>
              <a:buSzTx/>
              <a:buFont typeface="Wingdings" pitchFamily="2" charset="2"/>
              <a:buChar char="v"/>
            </a:pPr>
            <a:r>
              <a:rPr lang="en-US" sz="2400" b="1" dirty="0" smtClean="0">
                <a:latin typeface="Carnas Light" charset="0"/>
              </a:rPr>
              <a:t>Output </a:t>
            </a:r>
            <a:r>
              <a:rPr lang="en-US" sz="2400" b="1" dirty="0">
                <a:latin typeface="Carnas Light" charset="0"/>
              </a:rPr>
              <a:t>Unit:</a:t>
            </a:r>
          </a:p>
          <a:p>
            <a:pPr marL="685800">
              <a:buClrTx/>
              <a:buSzTx/>
            </a:pPr>
            <a:r>
              <a:rPr lang="en-US" sz="2400" b="1" dirty="0">
                <a:latin typeface="Carnas Light" charset="0"/>
              </a:rPr>
              <a:t>Detail discussion on different types of  output format</a:t>
            </a:r>
          </a:p>
          <a:p>
            <a:pPr marL="685800">
              <a:buClrTx/>
              <a:buSzTx/>
            </a:pPr>
            <a:r>
              <a:rPr lang="en-US" sz="2400" b="1" dirty="0">
                <a:latin typeface="Carnas Light" charset="0"/>
              </a:rPr>
              <a:t>Customization of output result</a:t>
            </a:r>
          </a:p>
          <a:p>
            <a:pPr marL="0" lvl="1" indent="0">
              <a:spcBef>
                <a:spcPts val="1000"/>
              </a:spcBef>
              <a:buClrTx/>
              <a:buSzTx/>
              <a:buNone/>
            </a:pPr>
            <a:r>
              <a:rPr lang="en-US" sz="1800" b="1" dirty="0" smtClean="0">
                <a:latin typeface="Carnas Light" charset="0"/>
              </a:rPr>
              <a:t>                                                                                                                                                                                                       </a:t>
            </a:r>
          </a:p>
        </p:txBody>
      </p:sp>
    </p:spTree>
    <p:extLst>
      <p:ext uri="{BB962C8B-B14F-4D97-AF65-F5344CB8AC3E}">
        <p14:creationId xmlns:p14="http://schemas.microsoft.com/office/powerpoint/2010/main" val="3678107221"/>
      </p:ext>
    </p:extLst>
  </p:cSld>
  <p:clrMapOvr>
    <a:masterClrMapping/>
  </p:clrMapOvr>
  <p:timing>
    <p:tnLst>
      <p:par>
        <p:cTn id="1" dur="indefinite" restart="never" nodeType="tmRoot"/>
      </p:par>
    </p:tnLst>
  </p:timing>
</p:sld>
</file>

<file path=ppt/theme/theme1.xml><?xml version="1.0" encoding="utf-8"?>
<a:theme xmlns:a="http://schemas.openxmlformats.org/drawingml/2006/main" name="SYN16070_Synechron_PPT-template04">
  <a:themeElements>
    <a:clrScheme name="Custom 3">
      <a:dk1>
        <a:srgbClr val="343434"/>
      </a:dk1>
      <a:lt1>
        <a:srgbClr val="FFFFFF"/>
      </a:lt1>
      <a:dk2>
        <a:srgbClr val="FFFFFF"/>
      </a:dk2>
      <a:lt2>
        <a:srgbClr val="FFFFFF"/>
      </a:lt2>
      <a:accent1>
        <a:srgbClr val="FAE600"/>
      </a:accent1>
      <a:accent2>
        <a:srgbClr val="4B4B4B"/>
      </a:accent2>
      <a:accent3>
        <a:srgbClr val="858585"/>
      </a:accent3>
      <a:accent4>
        <a:srgbClr val="D5D5D5"/>
      </a:accent4>
      <a:accent5>
        <a:srgbClr val="FFFF99"/>
      </a:accent5>
      <a:accent6>
        <a:srgbClr val="669966"/>
      </a:accent6>
      <a:hlink>
        <a:srgbClr val="727272"/>
      </a:hlink>
      <a:folHlink>
        <a:srgbClr val="D9D9D9"/>
      </a:folHlink>
    </a:clrScheme>
    <a:fontScheme name="Kantoor - klassiek">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surion Analysis Data_Latest Template2" id="{1081F68E-0CD8-462B-AD33-2C08E5D2506B}" vid="{3EC130DF-F9AE-4B73-BE2B-477061EA50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Asurion Analysis Data_Latest Template2</Template>
  <TotalTime>7050</TotalTime>
  <Words>2352</Words>
  <Application>Microsoft Office PowerPoint</Application>
  <PresentationFormat>Widescreen</PresentationFormat>
  <Paragraphs>440</Paragraphs>
  <Slides>41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41</vt:i4>
      </vt:variant>
    </vt:vector>
  </HeadingPairs>
  <TitlesOfParts>
    <vt:vector size="53" baseType="lpstr">
      <vt:lpstr>Wingdings</vt:lpstr>
      <vt:lpstr>Carnas Medium</vt:lpstr>
      <vt:lpstr>Carnas</vt:lpstr>
      <vt:lpstr>Calibri</vt:lpstr>
      <vt:lpstr>Carnas Light</vt:lpstr>
      <vt:lpstr>Carnas ExtraLight</vt:lpstr>
      <vt:lpstr>Times New Roman</vt:lpstr>
      <vt:lpstr>Arial</vt:lpstr>
      <vt:lpstr>Courier New</vt:lpstr>
      <vt:lpstr>Verdana</vt:lpstr>
      <vt:lpstr>Tahoma</vt:lpstr>
      <vt:lpstr>SYN16070_Synechron_PPT-template04</vt:lpstr>
      <vt:lpstr>SyneHorizon Framework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Vormgeversassociatie BV</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ASURION ANALYSIS DECK</dc:title>
  <dc:creator>Asma Doni</dc:creator>
  <cp:lastModifiedBy>Asma Doni</cp:lastModifiedBy>
  <cp:revision>184</cp:revision>
  <dcterms:created xsi:type="dcterms:W3CDTF">2016-04-28T12:17:19Z</dcterms:created>
  <dcterms:modified xsi:type="dcterms:W3CDTF">2017-03-14T07:59:07Z</dcterms:modified>
</cp:coreProperties>
</file>

<file path=docProps/thumbnail.jpeg>
</file>